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Fira Sans"/>
      <p:regular r:id="rId21"/>
      <p:bold r:id="rId22"/>
      <p:italic r:id="rId23"/>
      <p:boldItalic r:id="rId24"/>
    </p:embeddedFont>
    <p:embeddedFont>
      <p:font typeface="Helvetica Neue"/>
      <p:regular r:id="rId25"/>
      <p:bold r:id="rId26"/>
      <p:italic r:id="rId27"/>
      <p:boldItalic r:id="rId28"/>
    </p:embeddedFont>
    <p:embeddedFont>
      <p:font typeface="Fira Sans Extra Condensed"/>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2">
          <p15:clr>
            <a:srgbClr val="9AA0A6"/>
          </p15:clr>
        </p15:guide>
        <p15:guide id="2" pos="5471">
          <p15:clr>
            <a:srgbClr val="9AA0A6"/>
          </p15:clr>
        </p15:guide>
        <p15:guide id="3" orient="horz" pos="254">
          <p15:clr>
            <a:srgbClr val="9AA0A6"/>
          </p15:clr>
        </p15:guide>
        <p15:guide id="4" orient="horz" pos="2991">
          <p15:clr>
            <a:srgbClr val="9AA0A6"/>
          </p15:clr>
        </p15:guide>
        <p15:guide id="5" pos="2883">
          <p15:clr>
            <a:srgbClr val="9AA0A6"/>
          </p15:clr>
        </p15:guide>
        <p15:guide id="6" orient="horz" pos="680">
          <p15:clr>
            <a:srgbClr val="9AA0A6"/>
          </p15:clr>
        </p15:guide>
        <p15:guide id="7" orient="horz" pos="11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2"/>
        <p:guide pos="5471"/>
        <p:guide pos="254" orient="horz"/>
        <p:guide pos="2991" orient="horz"/>
        <p:guide pos="2883"/>
        <p:guide pos="680" orient="horz"/>
        <p:guide pos="1182"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FiraSans-bold.fntdata"/><Relationship Id="rId21" Type="http://schemas.openxmlformats.org/officeDocument/2006/relationships/font" Target="fonts/FiraSans-regular.fntdata"/><Relationship Id="rId24" Type="http://schemas.openxmlformats.org/officeDocument/2006/relationships/font" Target="fonts/FiraSans-boldItalic.fntdata"/><Relationship Id="rId23" Type="http://schemas.openxmlformats.org/officeDocument/2006/relationships/font" Target="fonts/Fira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bold.fntdata"/><Relationship Id="rId25" Type="http://schemas.openxmlformats.org/officeDocument/2006/relationships/font" Target="fonts/HelveticaNeue-regular.fntdata"/><Relationship Id="rId28" Type="http://schemas.openxmlformats.org/officeDocument/2006/relationships/font" Target="fonts/HelveticaNeue-boldItalic.fntdata"/><Relationship Id="rId27" Type="http://schemas.openxmlformats.org/officeDocument/2006/relationships/font" Target="fonts/HelveticaNeue-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ExtraCondensed-italic.fntdata"/><Relationship Id="rId30" Type="http://schemas.openxmlformats.org/officeDocument/2006/relationships/font" Target="fonts/FiraSansExtraCondensed-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FiraSansExtraCondense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Tuesday drafting slides</a:t>
            </a:r>
            <a:endParaRPr/>
          </a:p>
          <a:p>
            <a:pPr indent="0" lvl="0" marL="0" rtl="0" algn="l">
              <a:spcBef>
                <a:spcPts val="0"/>
              </a:spcBef>
              <a:spcAft>
                <a:spcPts val="0"/>
              </a:spcAft>
              <a:buNone/>
            </a:pPr>
            <a:r>
              <a:rPr lang="en"/>
              <a:t>Friday Slide finalization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87d4a1f7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87d4a1f7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d65b4bbac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d65b4bbac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65b4bbac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65b4bbac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65b4bbac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65b4bbac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8da1e9ec2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8da1e9ec2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65b4bbac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d65b4bbac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Tuesday drafting slides</a:t>
            </a:r>
            <a:endParaRPr/>
          </a:p>
          <a:p>
            <a:pPr indent="0" lvl="0" marL="0" rtl="0" algn="l">
              <a:spcBef>
                <a:spcPts val="0"/>
              </a:spcBef>
              <a:spcAft>
                <a:spcPts val="0"/>
              </a:spcAft>
              <a:buNone/>
            </a:pPr>
            <a:r>
              <a:rPr lang="en"/>
              <a:t>Friday Slide finalization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879d4a21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879d4a21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879d4a210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879d4a210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87d4a1f7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87d4a1f7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8da1e9ec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8da1e9ec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534ce311f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34ce311f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00">
              <a:solidFill>
                <a:srgbClr val="737373"/>
              </a:solidFill>
              <a:latin typeface="Helvetica Neue"/>
              <a:ea typeface="Helvetica Neue"/>
              <a:cs typeface="Helvetica Neue"/>
              <a:sym typeface="Helvetica Neue"/>
            </a:endParaRPr>
          </a:p>
          <a:p>
            <a:pPr indent="0" lvl="0" marL="0" rtl="0" algn="l">
              <a:spcBef>
                <a:spcPts val="7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9829bcf9e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9829bcf9e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n"/>
              <a:t>Average house price in our test set is </a:t>
            </a:r>
            <a:r>
              <a:rPr lang="en">
                <a:solidFill>
                  <a:schemeClr val="dk1"/>
                </a:solidFill>
              </a:rPr>
              <a:t>183K USD. Our model has a root mean square error of 20K USD, meaning that on average our predictions differ from the actual sale prices by 20k USD. For reference, if we were to use the average house price to predict house prices the RMSE would be 56k</a:t>
            </a:r>
            <a:endParaRPr>
              <a:solidFill>
                <a:schemeClr val="dk1"/>
              </a:solidFill>
            </a:endParaRPr>
          </a:p>
          <a:p>
            <a:pPr indent="-298450" lvl="0" marL="457200" rtl="0" algn="l">
              <a:spcBef>
                <a:spcPts val="0"/>
              </a:spcBef>
              <a:spcAft>
                <a:spcPts val="0"/>
              </a:spcAft>
              <a:buClr>
                <a:schemeClr val="dk1"/>
              </a:buClr>
              <a:buSzPts val="1100"/>
              <a:buChar char="-"/>
            </a:pPr>
            <a:r>
              <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83c7eeed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83c7eeed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d879d4a21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d879d4a21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5.png"/><Relationship Id="rId10" Type="http://schemas.openxmlformats.org/officeDocument/2006/relationships/image" Target="../media/image9.png"/><Relationship Id="rId9"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6.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5531375" y="1013300"/>
            <a:ext cx="3288300" cy="223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600">
                <a:solidFill>
                  <a:schemeClr val="dk1"/>
                </a:solidFill>
                <a:latin typeface="Fira Sans"/>
                <a:ea typeface="Fira Sans"/>
                <a:cs typeface="Fira Sans"/>
                <a:sym typeface="Fira Sans"/>
              </a:rPr>
              <a:t>Ames Housing</a:t>
            </a:r>
            <a:endParaRPr b="1" sz="3600">
              <a:solidFill>
                <a:schemeClr val="dk1"/>
              </a:solidFill>
              <a:latin typeface="Fira Sans"/>
              <a:ea typeface="Fira Sans"/>
              <a:cs typeface="Fira Sans"/>
              <a:sym typeface="Fira Sans"/>
            </a:endParaRPr>
          </a:p>
          <a:p>
            <a:pPr indent="0" lvl="0" marL="0" rtl="0" algn="l">
              <a:lnSpc>
                <a:spcPct val="115000"/>
              </a:lnSpc>
              <a:spcBef>
                <a:spcPts val="1600"/>
              </a:spcBef>
              <a:spcAft>
                <a:spcPts val="1600"/>
              </a:spcAft>
              <a:buNone/>
            </a:pPr>
            <a:r>
              <a:rPr b="1" lang="en" sz="3600">
                <a:solidFill>
                  <a:schemeClr val="dk1"/>
                </a:solidFill>
                <a:latin typeface="Fira Sans"/>
                <a:ea typeface="Fira Sans"/>
                <a:cs typeface="Fira Sans"/>
                <a:sym typeface="Fira Sans"/>
              </a:rPr>
              <a:t>Research Report </a:t>
            </a:r>
            <a:endParaRPr b="1" sz="3600">
              <a:solidFill>
                <a:schemeClr val="dk1"/>
              </a:solidFill>
              <a:latin typeface="Fira Sans"/>
              <a:ea typeface="Fira Sans"/>
              <a:cs typeface="Fira Sans"/>
              <a:sym typeface="Fira Sans"/>
            </a:endParaRPr>
          </a:p>
        </p:txBody>
      </p:sp>
      <p:sp>
        <p:nvSpPr>
          <p:cNvPr id="55" name="Google Shape;55;p13"/>
          <p:cNvSpPr txBox="1"/>
          <p:nvPr/>
        </p:nvSpPr>
        <p:spPr>
          <a:xfrm>
            <a:off x="5546175" y="3397450"/>
            <a:ext cx="3066600" cy="8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1"/>
                </a:solidFill>
                <a:latin typeface="Fira Sans Extra Condensed"/>
                <a:ea typeface="Fira Sans Extra Condensed"/>
                <a:cs typeface="Fira Sans Extra Condensed"/>
                <a:sym typeface="Fira Sans Extra Condensed"/>
              </a:rPr>
              <a:t>By J.S. Consultancy LLP</a:t>
            </a:r>
            <a:endParaRPr sz="2000">
              <a:solidFill>
                <a:schemeClr val="dk1"/>
              </a:solidFill>
              <a:latin typeface="Fira Sans Extra Condensed"/>
              <a:ea typeface="Fira Sans Extra Condensed"/>
              <a:cs typeface="Fira Sans Extra Condensed"/>
              <a:sym typeface="Fira Sans Extra Condensed"/>
            </a:endParaRPr>
          </a:p>
        </p:txBody>
      </p:sp>
      <p:sp>
        <p:nvSpPr>
          <p:cNvPr id="56" name="Google Shape;56;p13"/>
          <p:cNvSpPr/>
          <p:nvPr/>
        </p:nvSpPr>
        <p:spPr>
          <a:xfrm>
            <a:off x="3025" y="920750"/>
            <a:ext cx="5120557" cy="3492702"/>
          </a:xfrm>
          <a:custGeom>
            <a:rect b="b" l="l" r="r" t="t"/>
            <a:pathLst>
              <a:path extrusionOk="0" h="39112" w="58835">
                <a:moveTo>
                  <a:pt x="1" y="1"/>
                </a:moveTo>
                <a:lnTo>
                  <a:pt x="1" y="39111"/>
                </a:lnTo>
                <a:lnTo>
                  <a:pt x="58834" y="39111"/>
                </a:lnTo>
                <a:lnTo>
                  <a:pt x="58834" y="1"/>
                </a:ln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0" y="920750"/>
            <a:ext cx="5120557" cy="353327"/>
          </a:xfrm>
          <a:custGeom>
            <a:rect b="b" l="l" r="r" t="t"/>
            <a:pathLst>
              <a:path extrusionOk="0" h="4031" w="58835">
                <a:moveTo>
                  <a:pt x="1" y="1"/>
                </a:moveTo>
                <a:lnTo>
                  <a:pt x="1" y="4030"/>
                </a:lnTo>
                <a:lnTo>
                  <a:pt x="58834" y="4030"/>
                </a:lnTo>
                <a:lnTo>
                  <a:pt x="588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477965" y="1389627"/>
            <a:ext cx="582636" cy="145"/>
          </a:xfrm>
          <a:custGeom>
            <a:rect b="b" l="l" r="r" t="t"/>
            <a:pathLst>
              <a:path extrusionOk="0" h="1" w="4017">
                <a:moveTo>
                  <a:pt x="0" y="1"/>
                </a:moveTo>
                <a:lnTo>
                  <a:pt x="4016" y="1"/>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124641" y="1419094"/>
            <a:ext cx="4753356" cy="2796706"/>
          </a:xfrm>
          <a:custGeom>
            <a:rect b="b" l="l" r="r" t="t"/>
            <a:pathLst>
              <a:path extrusionOk="0" h="11969" w="34048">
                <a:moveTo>
                  <a:pt x="0" y="0"/>
                </a:moveTo>
                <a:lnTo>
                  <a:pt x="0" y="11969"/>
                </a:lnTo>
                <a:lnTo>
                  <a:pt x="34048" y="11969"/>
                </a:lnTo>
                <a:lnTo>
                  <a:pt x="34048" y="0"/>
                </a:lnTo>
                <a:close/>
              </a:path>
            </a:pathLst>
          </a:custGeom>
          <a:solidFill>
            <a:srgbClr val="FDFCF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416163" y="1023644"/>
            <a:ext cx="1155194" cy="161447"/>
          </a:xfrm>
          <a:custGeom>
            <a:rect b="b" l="l" r="r" t="t"/>
            <a:pathLst>
              <a:path extrusionOk="0" h="1842" w="13180">
                <a:moveTo>
                  <a:pt x="922" y="0"/>
                </a:moveTo>
                <a:cubicBezTo>
                  <a:pt x="413" y="0"/>
                  <a:pt x="1" y="411"/>
                  <a:pt x="1" y="921"/>
                </a:cubicBezTo>
                <a:cubicBezTo>
                  <a:pt x="1" y="1429"/>
                  <a:pt x="413" y="1842"/>
                  <a:pt x="922" y="1842"/>
                </a:cubicBezTo>
                <a:lnTo>
                  <a:pt x="12258" y="1842"/>
                </a:lnTo>
                <a:cubicBezTo>
                  <a:pt x="12768" y="1842"/>
                  <a:pt x="13179" y="1428"/>
                  <a:pt x="13179" y="921"/>
                </a:cubicBezTo>
                <a:cubicBezTo>
                  <a:pt x="13179" y="411"/>
                  <a:pt x="12768" y="0"/>
                  <a:pt x="122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531770" y="1101299"/>
            <a:ext cx="32605" cy="32693"/>
          </a:xfrm>
          <a:custGeom>
            <a:rect b="b" l="l" r="r" t="t"/>
            <a:pathLst>
              <a:path extrusionOk="0" fill="none" h="373" w="372">
                <a:moveTo>
                  <a:pt x="372" y="187"/>
                </a:moveTo>
                <a:cubicBezTo>
                  <a:pt x="372" y="289"/>
                  <a:pt x="288" y="372"/>
                  <a:pt x="186" y="372"/>
                </a:cubicBezTo>
                <a:cubicBezTo>
                  <a:pt x="83" y="372"/>
                  <a:pt x="1" y="289"/>
                  <a:pt x="1" y="187"/>
                </a:cubicBezTo>
                <a:cubicBezTo>
                  <a:pt x="1" y="85"/>
                  <a:pt x="83" y="2"/>
                  <a:pt x="186" y="2"/>
                </a:cubicBezTo>
                <a:cubicBezTo>
                  <a:pt x="288" y="1"/>
                  <a:pt x="372" y="84"/>
                  <a:pt x="372" y="187"/>
                </a:cubicBezTo>
                <a:close/>
              </a:path>
            </a:pathLst>
          </a:custGeom>
          <a:noFill/>
          <a:ln cap="flat" cmpd="sng" w="25">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559116" y="1129346"/>
            <a:ext cx="12271" cy="12446"/>
          </a:xfrm>
          <a:custGeom>
            <a:rect b="b" l="l" r="r" t="t"/>
            <a:pathLst>
              <a:path extrusionOk="0" fill="none" h="142" w="140">
                <a:moveTo>
                  <a:pt x="1" y="1"/>
                </a:moveTo>
                <a:lnTo>
                  <a:pt x="140" y="141"/>
                </a:lnTo>
              </a:path>
            </a:pathLst>
          </a:custGeom>
          <a:noFill/>
          <a:ln cap="rnd" cmpd="sng" w="25">
            <a:solidFill>
              <a:srgbClr val="F6F5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4099440" y="1008394"/>
            <a:ext cx="88" cy="193964"/>
          </a:xfrm>
          <a:custGeom>
            <a:rect b="b" l="l" r="r" t="t"/>
            <a:pathLst>
              <a:path extrusionOk="0" fill="none" h="2213" w="1">
                <a:moveTo>
                  <a:pt x="0" y="1"/>
                </a:moveTo>
                <a:lnTo>
                  <a:pt x="0" y="2213"/>
                </a:lnTo>
              </a:path>
            </a:pathLst>
          </a:custGeom>
          <a:noFill/>
          <a:ln cap="flat" cmpd="sng" w="25">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4167103" y="1040735"/>
            <a:ext cx="171526" cy="88"/>
          </a:xfrm>
          <a:custGeom>
            <a:rect b="b" l="l" r="r" t="t"/>
            <a:pathLst>
              <a:path extrusionOk="0" fill="none" h="1" w="1957">
                <a:moveTo>
                  <a:pt x="1" y="1"/>
                </a:moveTo>
                <a:lnTo>
                  <a:pt x="1957" y="1"/>
                </a:lnTo>
              </a:path>
            </a:pathLst>
          </a:custGeom>
          <a:noFill/>
          <a:ln cap="flat" cmpd="sng" w="100">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4167103" y="1105331"/>
            <a:ext cx="171526" cy="88"/>
          </a:xfrm>
          <a:custGeom>
            <a:rect b="b" l="l" r="r" t="t"/>
            <a:pathLst>
              <a:path extrusionOk="0" fill="none" h="1" w="1957">
                <a:moveTo>
                  <a:pt x="1" y="1"/>
                </a:moveTo>
                <a:lnTo>
                  <a:pt x="1957" y="1"/>
                </a:lnTo>
              </a:path>
            </a:pathLst>
          </a:custGeom>
          <a:noFill/>
          <a:ln cap="flat" cmpd="sng" w="100">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4167103" y="1170014"/>
            <a:ext cx="171526" cy="88"/>
          </a:xfrm>
          <a:custGeom>
            <a:rect b="b" l="l" r="r" t="t"/>
            <a:pathLst>
              <a:path extrusionOk="0" fill="none" h="1" w="1957">
                <a:moveTo>
                  <a:pt x="1" y="0"/>
                </a:moveTo>
                <a:lnTo>
                  <a:pt x="1957" y="0"/>
                </a:lnTo>
              </a:path>
            </a:pathLst>
          </a:custGeom>
          <a:noFill/>
          <a:ln cap="flat" cmpd="sng" w="100">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4357663" y="1013302"/>
            <a:ext cx="199836" cy="182132"/>
          </a:xfrm>
          <a:custGeom>
            <a:rect b="b" l="l" r="r" t="t"/>
            <a:pathLst>
              <a:path extrusionOk="0" h="2078" w="2280">
                <a:moveTo>
                  <a:pt x="1141" y="0"/>
                </a:moveTo>
                <a:cubicBezTo>
                  <a:pt x="875" y="0"/>
                  <a:pt x="609" y="101"/>
                  <a:pt x="406" y="304"/>
                </a:cubicBezTo>
                <a:cubicBezTo>
                  <a:pt x="0" y="710"/>
                  <a:pt x="0" y="1367"/>
                  <a:pt x="406" y="1773"/>
                </a:cubicBezTo>
                <a:cubicBezTo>
                  <a:pt x="609" y="1976"/>
                  <a:pt x="875" y="2077"/>
                  <a:pt x="1141" y="2077"/>
                </a:cubicBezTo>
                <a:cubicBezTo>
                  <a:pt x="1406" y="2077"/>
                  <a:pt x="1672" y="1976"/>
                  <a:pt x="1875" y="1773"/>
                </a:cubicBezTo>
                <a:cubicBezTo>
                  <a:pt x="2280" y="1367"/>
                  <a:pt x="2280" y="710"/>
                  <a:pt x="1875" y="304"/>
                </a:cubicBezTo>
                <a:cubicBezTo>
                  <a:pt x="1672" y="101"/>
                  <a:pt x="1406" y="0"/>
                  <a:pt x="1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2723844" y="3084468"/>
            <a:ext cx="419400" cy="774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2037047" y="2517924"/>
            <a:ext cx="419400" cy="13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1350251" y="2241065"/>
            <a:ext cx="419400" cy="16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663452" y="2517924"/>
            <a:ext cx="419400" cy="13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4097438" y="2517924"/>
            <a:ext cx="419400" cy="134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3410635" y="1988091"/>
            <a:ext cx="419400" cy="1871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485880" y="1846807"/>
            <a:ext cx="4088291" cy="2013489"/>
          </a:xfrm>
          <a:custGeom>
            <a:rect b="b" l="l" r="r" t="t"/>
            <a:pathLst>
              <a:path extrusionOk="0" h="5849" w="21319">
                <a:moveTo>
                  <a:pt x="0" y="0"/>
                </a:moveTo>
                <a:lnTo>
                  <a:pt x="0" y="5849"/>
                </a:lnTo>
                <a:lnTo>
                  <a:pt x="21318" y="5849"/>
                </a:lnTo>
                <a:lnTo>
                  <a:pt x="21318" y="5827"/>
                </a:lnTo>
                <a:lnTo>
                  <a:pt x="23" y="5827"/>
                </a:lnTo>
                <a:lnTo>
                  <a:pt x="23" y="0"/>
                </a:lnTo>
                <a:close/>
              </a:path>
            </a:pathLst>
          </a:cu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22"/>
          <p:cNvPicPr preferRelativeResize="0"/>
          <p:nvPr/>
        </p:nvPicPr>
        <p:blipFill>
          <a:blip r:embed="rId3">
            <a:alphaModFix/>
          </a:blip>
          <a:stretch>
            <a:fillRect/>
          </a:stretch>
        </p:blipFill>
        <p:spPr>
          <a:xfrm>
            <a:off x="2839425" y="1841150"/>
            <a:ext cx="6058500" cy="3018875"/>
          </a:xfrm>
          <a:prstGeom prst="rect">
            <a:avLst/>
          </a:prstGeom>
          <a:noFill/>
          <a:ln>
            <a:noFill/>
          </a:ln>
        </p:spPr>
      </p:pic>
      <p:sp>
        <p:nvSpPr>
          <p:cNvPr id="303" name="Google Shape;303;p22"/>
          <p:cNvSpPr txBox="1"/>
          <p:nvPr/>
        </p:nvSpPr>
        <p:spPr>
          <a:xfrm>
            <a:off x="218925" y="292625"/>
            <a:ext cx="6543000" cy="15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Feature 1: Overall Quality</a:t>
            </a:r>
            <a:br>
              <a:rPr b="1" lang="en" sz="2800">
                <a:latin typeface="Fira Sans Extra Condensed"/>
                <a:ea typeface="Fira Sans Extra Condensed"/>
                <a:cs typeface="Fira Sans Extra Condensed"/>
                <a:sym typeface="Fira Sans Extra Condensed"/>
              </a:rPr>
            </a:b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For every unit increase in Overall Quality, the mean sale price will </a:t>
            </a:r>
            <a:r>
              <a:rPr b="1" lang="en" sz="1600">
                <a:solidFill>
                  <a:schemeClr val="dk1"/>
                </a:solidFill>
                <a:latin typeface="Fira Sans Extra Condensed"/>
                <a:ea typeface="Fira Sans Extra Condensed"/>
                <a:cs typeface="Fira Sans Extra Condensed"/>
                <a:sym typeface="Fira Sans Extra Condensed"/>
              </a:rPr>
              <a:t>increase by 12K USD</a:t>
            </a:r>
            <a:r>
              <a:rPr lang="en" sz="1600">
                <a:solidFill>
                  <a:schemeClr val="dk1"/>
                </a:solidFill>
                <a:latin typeface="Fira Sans Extra Condensed"/>
                <a:ea typeface="Fira Sans Extra Condensed"/>
                <a:cs typeface="Fira Sans Extra Condensed"/>
                <a:sym typeface="Fira Sans Extra Condensed"/>
              </a:rPr>
              <a:t>.</a:t>
            </a:r>
            <a:endParaRPr sz="1600">
              <a:solidFill>
                <a:schemeClr val="dk1"/>
              </a:solidFill>
              <a:latin typeface="Fira Sans Extra Condensed"/>
              <a:ea typeface="Fira Sans Extra Condensed"/>
              <a:cs typeface="Fira Sans Extra Condensed"/>
              <a:sym typeface="Fira Sans Extra Condensed"/>
            </a:endParaRPr>
          </a:p>
        </p:txBody>
      </p:sp>
      <p:pic>
        <p:nvPicPr>
          <p:cNvPr id="304" name="Google Shape;304;p22"/>
          <p:cNvPicPr preferRelativeResize="0"/>
          <p:nvPr/>
        </p:nvPicPr>
        <p:blipFill>
          <a:blip r:embed="rId4">
            <a:alphaModFix/>
          </a:blip>
          <a:stretch>
            <a:fillRect/>
          </a:stretch>
        </p:blipFill>
        <p:spPr>
          <a:xfrm>
            <a:off x="6827175" y="368663"/>
            <a:ext cx="1920150" cy="1280109"/>
          </a:xfrm>
          <a:prstGeom prst="rect">
            <a:avLst/>
          </a:prstGeom>
          <a:noFill/>
          <a:ln>
            <a:noFill/>
          </a:ln>
        </p:spPr>
      </p:pic>
      <p:sp>
        <p:nvSpPr>
          <p:cNvPr id="305" name="Google Shape;305;p22"/>
          <p:cNvSpPr txBox="1"/>
          <p:nvPr/>
        </p:nvSpPr>
        <p:spPr>
          <a:xfrm>
            <a:off x="218925" y="1738250"/>
            <a:ext cx="2738700" cy="1852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Aspects to consider:</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Materials used to construct the house;</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Able to handle effects of climate change.</a:t>
            </a:r>
            <a:endParaRPr sz="16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3"/>
          <p:cNvSpPr txBox="1"/>
          <p:nvPr/>
        </p:nvSpPr>
        <p:spPr>
          <a:xfrm>
            <a:off x="218925" y="292625"/>
            <a:ext cx="6543000" cy="15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Feature 2: </a:t>
            </a:r>
            <a:r>
              <a:rPr b="1" lang="en" sz="2800">
                <a:latin typeface="Fira Sans Extra Condensed"/>
                <a:ea typeface="Fira Sans Extra Condensed"/>
                <a:cs typeface="Fira Sans Extra Condensed"/>
                <a:sym typeface="Fira Sans Extra Condensed"/>
              </a:rPr>
              <a:t>Above Grade (Ground) Living Area </a:t>
            </a:r>
            <a:br>
              <a:rPr lang="en" sz="1600">
                <a:solidFill>
                  <a:schemeClr val="dk1"/>
                </a:solidFill>
                <a:latin typeface="Fira Sans Extra Condensed"/>
                <a:ea typeface="Fira Sans Extra Condensed"/>
                <a:cs typeface="Fira Sans Extra Condensed"/>
                <a:sym typeface="Fira Sans Extra Condensed"/>
              </a:rPr>
            </a:b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For every unit increase in above grade (ground) living area (in square feet), the mean sale price will </a:t>
            </a:r>
            <a:r>
              <a:rPr b="1" lang="en" sz="1600">
                <a:solidFill>
                  <a:schemeClr val="dk1"/>
                </a:solidFill>
                <a:latin typeface="Fira Sans Extra Condensed"/>
                <a:ea typeface="Fira Sans Extra Condensed"/>
                <a:cs typeface="Fira Sans Extra Condensed"/>
                <a:sym typeface="Fira Sans Extra Condensed"/>
              </a:rPr>
              <a:t>increase by 35 USD</a:t>
            </a:r>
            <a:r>
              <a:rPr lang="en" sz="1600">
                <a:solidFill>
                  <a:schemeClr val="dk1"/>
                </a:solidFill>
                <a:latin typeface="Fira Sans Extra Condensed"/>
                <a:ea typeface="Fira Sans Extra Condensed"/>
                <a:cs typeface="Fira Sans Extra Condensed"/>
                <a:sym typeface="Fira Sans Extra Condensed"/>
              </a:rPr>
              <a:t>.</a:t>
            </a:r>
            <a:endParaRPr sz="1600">
              <a:solidFill>
                <a:schemeClr val="dk1"/>
              </a:solidFill>
              <a:latin typeface="Fira Sans Extra Condensed"/>
              <a:ea typeface="Fira Sans Extra Condensed"/>
              <a:cs typeface="Fira Sans Extra Condensed"/>
              <a:sym typeface="Fira Sans Extra Condensed"/>
            </a:endParaRPr>
          </a:p>
        </p:txBody>
      </p:sp>
      <p:sp>
        <p:nvSpPr>
          <p:cNvPr id="311" name="Google Shape;311;p23"/>
          <p:cNvSpPr txBox="1"/>
          <p:nvPr/>
        </p:nvSpPr>
        <p:spPr>
          <a:xfrm>
            <a:off x="218925" y="1738250"/>
            <a:ext cx="2738700" cy="1852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Aspects to consider:</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Interior design and furnishing; </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Unused garage space converted into </a:t>
            </a:r>
            <a:r>
              <a:rPr lang="en" sz="1600">
                <a:solidFill>
                  <a:schemeClr val="dk1"/>
                </a:solidFill>
                <a:latin typeface="Fira Sans Extra Condensed"/>
                <a:ea typeface="Fira Sans Extra Condensed"/>
                <a:cs typeface="Fira Sans Extra Condensed"/>
                <a:sym typeface="Fira Sans Extra Condensed"/>
              </a:rPr>
              <a:t>living space.</a:t>
            </a:r>
            <a:endParaRPr sz="1600">
              <a:solidFill>
                <a:schemeClr val="dk1"/>
              </a:solidFill>
              <a:latin typeface="Fira Sans Extra Condensed"/>
              <a:ea typeface="Fira Sans Extra Condensed"/>
              <a:cs typeface="Fira Sans Extra Condensed"/>
              <a:sym typeface="Fira Sans Extra Condensed"/>
            </a:endParaRPr>
          </a:p>
        </p:txBody>
      </p:sp>
      <p:pic>
        <p:nvPicPr>
          <p:cNvPr id="312" name="Google Shape;312;p23"/>
          <p:cNvPicPr preferRelativeResize="0"/>
          <p:nvPr/>
        </p:nvPicPr>
        <p:blipFill>
          <a:blip r:embed="rId3">
            <a:alphaModFix/>
          </a:blip>
          <a:stretch>
            <a:fillRect/>
          </a:stretch>
        </p:blipFill>
        <p:spPr>
          <a:xfrm>
            <a:off x="2892500" y="1814450"/>
            <a:ext cx="5928325" cy="3021101"/>
          </a:xfrm>
          <a:prstGeom prst="rect">
            <a:avLst/>
          </a:prstGeom>
          <a:noFill/>
          <a:ln>
            <a:noFill/>
          </a:ln>
        </p:spPr>
      </p:pic>
      <p:pic>
        <p:nvPicPr>
          <p:cNvPr id="313" name="Google Shape;313;p23"/>
          <p:cNvPicPr preferRelativeResize="0"/>
          <p:nvPr/>
        </p:nvPicPr>
        <p:blipFill>
          <a:blip r:embed="rId4">
            <a:alphaModFix/>
          </a:blip>
          <a:stretch>
            <a:fillRect/>
          </a:stretch>
        </p:blipFill>
        <p:spPr>
          <a:xfrm>
            <a:off x="6842012" y="363838"/>
            <a:ext cx="1890474" cy="1289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4"/>
          <p:cNvSpPr txBox="1"/>
          <p:nvPr/>
        </p:nvSpPr>
        <p:spPr>
          <a:xfrm>
            <a:off x="218925" y="292625"/>
            <a:ext cx="6543000" cy="15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Feature 3: Total Basement (in sq ft)  </a:t>
            </a:r>
            <a:br>
              <a:rPr lang="en" sz="1600">
                <a:solidFill>
                  <a:schemeClr val="dk1"/>
                </a:solidFill>
                <a:latin typeface="Fira Sans Extra Condensed"/>
                <a:ea typeface="Fira Sans Extra Condensed"/>
                <a:cs typeface="Fira Sans Extra Condensed"/>
                <a:sym typeface="Fira Sans Extra Condensed"/>
              </a:rPr>
            </a:b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For every unit increase in total basement (in square feet), the mean sale price will </a:t>
            </a:r>
            <a:r>
              <a:rPr b="1" lang="en" sz="1600">
                <a:solidFill>
                  <a:schemeClr val="dk1"/>
                </a:solidFill>
                <a:latin typeface="Fira Sans Extra Condensed"/>
                <a:ea typeface="Fira Sans Extra Condensed"/>
                <a:cs typeface="Fira Sans Extra Condensed"/>
                <a:sym typeface="Fira Sans Extra Condensed"/>
              </a:rPr>
              <a:t>increase by 22 USD</a:t>
            </a:r>
            <a:r>
              <a:rPr lang="en" sz="1600">
                <a:solidFill>
                  <a:schemeClr val="dk1"/>
                </a:solidFill>
                <a:latin typeface="Fira Sans Extra Condensed"/>
                <a:ea typeface="Fira Sans Extra Condensed"/>
                <a:cs typeface="Fira Sans Extra Condensed"/>
                <a:sym typeface="Fira Sans Extra Condensed"/>
              </a:rPr>
              <a:t>.</a:t>
            </a:r>
            <a:endParaRPr sz="1600">
              <a:solidFill>
                <a:schemeClr val="dk1"/>
              </a:solidFill>
              <a:latin typeface="Fira Sans Extra Condensed"/>
              <a:ea typeface="Fira Sans Extra Condensed"/>
              <a:cs typeface="Fira Sans Extra Condensed"/>
              <a:sym typeface="Fira Sans Extra Condensed"/>
            </a:endParaRPr>
          </a:p>
        </p:txBody>
      </p:sp>
      <p:sp>
        <p:nvSpPr>
          <p:cNvPr id="319" name="Google Shape;319;p24"/>
          <p:cNvSpPr txBox="1"/>
          <p:nvPr/>
        </p:nvSpPr>
        <p:spPr>
          <a:xfrm>
            <a:off x="218925" y="1738250"/>
            <a:ext cx="2738700" cy="1852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Aspects to consider:</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Identify houses with basements, i.e. those that have been converted into recreational space / indoor gym.</a:t>
            </a:r>
            <a:endParaRPr sz="900">
              <a:solidFill>
                <a:schemeClr val="dk1"/>
              </a:solidFill>
              <a:latin typeface="Fira Sans Extra Condensed"/>
              <a:ea typeface="Fira Sans Extra Condensed"/>
              <a:cs typeface="Fira Sans Extra Condensed"/>
              <a:sym typeface="Fira Sans Extra Condensed"/>
            </a:endParaRPr>
          </a:p>
        </p:txBody>
      </p:sp>
      <p:pic>
        <p:nvPicPr>
          <p:cNvPr id="320" name="Google Shape;320;p24"/>
          <p:cNvPicPr preferRelativeResize="0"/>
          <p:nvPr/>
        </p:nvPicPr>
        <p:blipFill>
          <a:blip r:embed="rId3">
            <a:alphaModFix/>
          </a:blip>
          <a:stretch>
            <a:fillRect/>
          </a:stretch>
        </p:blipFill>
        <p:spPr>
          <a:xfrm>
            <a:off x="6796804" y="374913"/>
            <a:ext cx="1920150" cy="1280743"/>
          </a:xfrm>
          <a:prstGeom prst="rect">
            <a:avLst/>
          </a:prstGeom>
          <a:noFill/>
          <a:ln>
            <a:noFill/>
          </a:ln>
        </p:spPr>
      </p:pic>
      <p:pic>
        <p:nvPicPr>
          <p:cNvPr id="321" name="Google Shape;321;p24"/>
          <p:cNvPicPr preferRelativeResize="0"/>
          <p:nvPr/>
        </p:nvPicPr>
        <p:blipFill>
          <a:blip r:embed="rId4">
            <a:alphaModFix/>
          </a:blip>
          <a:stretch>
            <a:fillRect/>
          </a:stretch>
        </p:blipFill>
        <p:spPr>
          <a:xfrm>
            <a:off x="3023175" y="1786025"/>
            <a:ext cx="5774131" cy="2961474"/>
          </a:xfrm>
          <a:prstGeom prst="rect">
            <a:avLst/>
          </a:prstGeom>
          <a:noFill/>
          <a:ln>
            <a:noFill/>
          </a:ln>
        </p:spPr>
      </p:pic>
      <p:sp>
        <p:nvSpPr>
          <p:cNvPr id="322" name="Google Shape;322;p24"/>
          <p:cNvSpPr txBox="1"/>
          <p:nvPr/>
        </p:nvSpPr>
        <p:spPr>
          <a:xfrm>
            <a:off x="124500" y="4571025"/>
            <a:ext cx="55170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900">
                <a:solidFill>
                  <a:schemeClr val="dk1"/>
                </a:solidFill>
                <a:latin typeface="Fira Sans Extra Condensed"/>
                <a:ea typeface="Fira Sans Extra Condensed"/>
                <a:cs typeface="Fira Sans Extra Condensed"/>
                <a:sym typeface="Fira Sans Extra Condensed"/>
              </a:rPr>
              <a:t>Source: The Balance Small Business, 2019 (https://www.thebalancesmb.com/pros-of-finishing-a-basement-for-property-investors-2124861)</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5"/>
          <p:cNvSpPr txBox="1"/>
          <p:nvPr/>
        </p:nvSpPr>
        <p:spPr>
          <a:xfrm>
            <a:off x="218925" y="292625"/>
            <a:ext cx="6800400" cy="15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Features 4 &amp; 5: Age of Remodelling; Age of House</a:t>
            </a:r>
            <a:endParaRPr b="1" sz="2800">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sz="1600">
              <a:solidFill>
                <a:schemeClr val="dk1"/>
              </a:solidFill>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SzPts val="12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For every unit increase in </a:t>
            </a:r>
            <a:r>
              <a:rPr lang="en" u="sng">
                <a:solidFill>
                  <a:schemeClr val="dk1"/>
                </a:solidFill>
                <a:latin typeface="Fira Sans Extra Condensed"/>
                <a:ea typeface="Fira Sans Extra Condensed"/>
                <a:cs typeface="Fira Sans Extra Condensed"/>
                <a:sym typeface="Fira Sans Extra Condensed"/>
              </a:rPr>
              <a:t>age of remodelling/addition in the house</a:t>
            </a:r>
            <a:r>
              <a:rPr lang="en">
                <a:solidFill>
                  <a:schemeClr val="dk1"/>
                </a:solidFill>
                <a:latin typeface="Fira Sans Extra Condensed"/>
                <a:ea typeface="Fira Sans Extra Condensed"/>
                <a:cs typeface="Fira Sans Extra Condensed"/>
                <a:sym typeface="Fira Sans Extra Condensed"/>
              </a:rPr>
              <a:t>, the mean sale price will </a:t>
            </a:r>
            <a:r>
              <a:rPr b="1" lang="en">
                <a:solidFill>
                  <a:schemeClr val="dk1"/>
                </a:solidFill>
                <a:latin typeface="Fira Sans Extra Condensed"/>
                <a:ea typeface="Fira Sans Extra Condensed"/>
                <a:cs typeface="Fira Sans Extra Condensed"/>
                <a:sym typeface="Fira Sans Extra Condensed"/>
              </a:rPr>
              <a:t>decrease by 83 USD</a:t>
            </a:r>
            <a:r>
              <a:rPr lang="en">
                <a:solidFill>
                  <a:schemeClr val="dk1"/>
                </a:solidFill>
                <a:latin typeface="Fira Sans Extra Condensed"/>
                <a:ea typeface="Fira Sans Extra Condensed"/>
                <a:cs typeface="Fira Sans Extra Condensed"/>
                <a:sym typeface="Fira Sans Extra Condensed"/>
              </a:rPr>
              <a:t>.</a:t>
            </a:r>
            <a:endParaRPr>
              <a:solidFill>
                <a:schemeClr val="dk1"/>
              </a:solidFill>
              <a:latin typeface="Fira Sans Extra Condensed"/>
              <a:ea typeface="Fira Sans Extra Condensed"/>
              <a:cs typeface="Fira Sans Extra Condensed"/>
              <a:sym typeface="Fira Sans Extra Condensed"/>
            </a:endParaRPr>
          </a:p>
          <a:p>
            <a:pPr indent="-304800" lvl="0" marL="457200" rtl="0" algn="l">
              <a:spcBef>
                <a:spcPts val="0"/>
              </a:spcBef>
              <a:spcAft>
                <a:spcPts val="0"/>
              </a:spcAft>
              <a:buClr>
                <a:schemeClr val="dk1"/>
              </a:buClr>
              <a:buSzPts val="12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For every unit increase in </a:t>
            </a:r>
            <a:r>
              <a:rPr lang="en" u="sng">
                <a:solidFill>
                  <a:schemeClr val="dk1"/>
                </a:solidFill>
                <a:latin typeface="Fira Sans Extra Condensed"/>
                <a:ea typeface="Fira Sans Extra Condensed"/>
                <a:cs typeface="Fira Sans Extra Condensed"/>
                <a:sym typeface="Fira Sans Extra Condensed"/>
              </a:rPr>
              <a:t>age of the house</a:t>
            </a:r>
            <a:r>
              <a:rPr lang="en">
                <a:solidFill>
                  <a:schemeClr val="dk1"/>
                </a:solidFill>
                <a:latin typeface="Fira Sans Extra Condensed"/>
                <a:ea typeface="Fira Sans Extra Condensed"/>
                <a:cs typeface="Fira Sans Extra Condensed"/>
                <a:sym typeface="Fira Sans Extra Condensed"/>
              </a:rPr>
              <a:t>, the mean sale price will </a:t>
            </a:r>
            <a:r>
              <a:rPr b="1" lang="en">
                <a:solidFill>
                  <a:schemeClr val="dk1"/>
                </a:solidFill>
                <a:latin typeface="Fira Sans Extra Condensed"/>
                <a:ea typeface="Fira Sans Extra Condensed"/>
                <a:cs typeface="Fira Sans Extra Condensed"/>
                <a:sym typeface="Fira Sans Extra Condensed"/>
              </a:rPr>
              <a:t>decrease by 295 USD</a:t>
            </a:r>
            <a:r>
              <a:rPr lang="en">
                <a:solidFill>
                  <a:schemeClr val="dk1"/>
                </a:solidFill>
                <a:latin typeface="Fira Sans Extra Condensed"/>
                <a:ea typeface="Fira Sans Extra Condensed"/>
                <a:cs typeface="Fira Sans Extra Condensed"/>
                <a:sym typeface="Fira Sans Extra Condensed"/>
              </a:rPr>
              <a:t>.</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317500" lvl="0" marL="457200" rtl="0" algn="l">
              <a:lnSpc>
                <a:spcPct val="115000"/>
              </a:lnSpc>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Aspects to consider:</a:t>
            </a:r>
            <a:endParaRPr>
              <a:solidFill>
                <a:schemeClr val="dk1"/>
              </a:solidFill>
              <a:latin typeface="Fira Sans Extra Condensed"/>
              <a:ea typeface="Fira Sans Extra Condensed"/>
              <a:cs typeface="Fira Sans Extra Condensed"/>
              <a:sym typeface="Fira Sans Extra Condensed"/>
            </a:endParaRPr>
          </a:p>
          <a:p>
            <a:pPr indent="-317500" lvl="1" marL="914400" rtl="0" algn="l">
              <a:lnSpc>
                <a:spcPct val="115000"/>
              </a:lnSpc>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Renovations done to give the interior and exterior of the house a new look;</a:t>
            </a:r>
            <a:endParaRPr>
              <a:solidFill>
                <a:schemeClr val="dk1"/>
              </a:solidFill>
              <a:latin typeface="Fira Sans Extra Condensed"/>
              <a:ea typeface="Fira Sans Extra Condensed"/>
              <a:cs typeface="Fira Sans Extra Condensed"/>
              <a:sym typeface="Fira Sans Extra Condensed"/>
            </a:endParaRPr>
          </a:p>
          <a:p>
            <a:pPr indent="-317500" lvl="1" marL="914400" rtl="0" algn="l">
              <a:lnSpc>
                <a:spcPct val="115000"/>
              </a:lnSpc>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Damages, i.e. leaking water pipes, have been fixed.</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1600"/>
              </a:spcBef>
              <a:spcAft>
                <a:spcPts val="0"/>
              </a:spcAft>
              <a:buNone/>
            </a:pPr>
            <a:r>
              <a:t/>
            </a:r>
            <a:endParaRPr sz="1600">
              <a:solidFill>
                <a:schemeClr val="dk1"/>
              </a:solidFill>
              <a:latin typeface="Fira Sans Extra Condensed"/>
              <a:ea typeface="Fira Sans Extra Condensed"/>
              <a:cs typeface="Fira Sans Extra Condensed"/>
              <a:sym typeface="Fira Sans Extra Condensed"/>
            </a:endParaRPr>
          </a:p>
        </p:txBody>
      </p:sp>
      <p:pic>
        <p:nvPicPr>
          <p:cNvPr id="328" name="Google Shape;328;p25"/>
          <p:cNvPicPr preferRelativeResize="0"/>
          <p:nvPr/>
        </p:nvPicPr>
        <p:blipFill>
          <a:blip r:embed="rId3">
            <a:alphaModFix/>
          </a:blip>
          <a:stretch>
            <a:fillRect/>
          </a:stretch>
        </p:blipFill>
        <p:spPr>
          <a:xfrm>
            <a:off x="7073475" y="251575"/>
            <a:ext cx="1818000" cy="1212000"/>
          </a:xfrm>
          <a:prstGeom prst="rect">
            <a:avLst/>
          </a:prstGeom>
          <a:noFill/>
          <a:ln>
            <a:noFill/>
          </a:ln>
        </p:spPr>
      </p:pic>
      <p:pic>
        <p:nvPicPr>
          <p:cNvPr id="329" name="Google Shape;329;p25"/>
          <p:cNvPicPr preferRelativeResize="0"/>
          <p:nvPr/>
        </p:nvPicPr>
        <p:blipFill>
          <a:blip r:embed="rId4">
            <a:alphaModFix/>
          </a:blip>
          <a:stretch>
            <a:fillRect/>
          </a:stretch>
        </p:blipFill>
        <p:spPr>
          <a:xfrm>
            <a:off x="4447199" y="2688850"/>
            <a:ext cx="4553825" cy="2335001"/>
          </a:xfrm>
          <a:prstGeom prst="rect">
            <a:avLst/>
          </a:prstGeom>
          <a:noFill/>
          <a:ln>
            <a:noFill/>
          </a:ln>
        </p:spPr>
      </p:pic>
      <p:pic>
        <p:nvPicPr>
          <p:cNvPr id="330" name="Google Shape;330;p25"/>
          <p:cNvPicPr preferRelativeResize="0"/>
          <p:nvPr/>
        </p:nvPicPr>
        <p:blipFill>
          <a:blip r:embed="rId5">
            <a:alphaModFix/>
          </a:blip>
          <a:stretch>
            <a:fillRect/>
          </a:stretch>
        </p:blipFill>
        <p:spPr>
          <a:xfrm>
            <a:off x="58250" y="2688850"/>
            <a:ext cx="4466150" cy="23086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6"/>
          <p:cNvSpPr/>
          <p:nvPr/>
        </p:nvSpPr>
        <p:spPr>
          <a:xfrm>
            <a:off x="301575" y="865325"/>
            <a:ext cx="8425760" cy="4029025"/>
          </a:xfrm>
          <a:custGeom>
            <a:rect b="b" l="l" r="r" t="t"/>
            <a:pathLst>
              <a:path extrusionOk="0" h="39112" w="58835">
                <a:moveTo>
                  <a:pt x="1" y="1"/>
                </a:moveTo>
                <a:lnTo>
                  <a:pt x="1" y="39111"/>
                </a:lnTo>
                <a:lnTo>
                  <a:pt x="58834" y="39111"/>
                </a:lnTo>
                <a:lnTo>
                  <a:pt x="58834" y="1"/>
                </a:lnTo>
                <a:close/>
              </a:path>
            </a:pathLst>
          </a:custGeom>
          <a:solidFill>
            <a:srgbClr val="F1F1F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6"/>
          <p:cNvSpPr/>
          <p:nvPr/>
        </p:nvSpPr>
        <p:spPr>
          <a:xfrm>
            <a:off x="301575" y="865325"/>
            <a:ext cx="8356335" cy="386160"/>
          </a:xfrm>
          <a:custGeom>
            <a:rect b="b" l="l" r="r" t="t"/>
            <a:pathLst>
              <a:path extrusionOk="0" h="4031" w="58835">
                <a:moveTo>
                  <a:pt x="1" y="1"/>
                </a:moveTo>
                <a:lnTo>
                  <a:pt x="1" y="4030"/>
                </a:lnTo>
                <a:lnTo>
                  <a:pt x="58834" y="4030"/>
                </a:lnTo>
                <a:lnTo>
                  <a:pt x="58834" y="1"/>
                </a:lnTo>
                <a:close/>
              </a:path>
            </a:pathLst>
          </a:custGeom>
          <a:solidFill>
            <a:srgbClr val="4B8DFE">
              <a:alpha val="466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6"/>
          <p:cNvSpPr/>
          <p:nvPr/>
        </p:nvSpPr>
        <p:spPr>
          <a:xfrm>
            <a:off x="301575" y="865325"/>
            <a:ext cx="942240" cy="4028991"/>
          </a:xfrm>
          <a:custGeom>
            <a:rect b="b" l="l" r="r" t="t"/>
            <a:pathLst>
              <a:path extrusionOk="0" h="39224" w="9836">
                <a:moveTo>
                  <a:pt x="1" y="1"/>
                </a:moveTo>
                <a:lnTo>
                  <a:pt x="1" y="39224"/>
                </a:lnTo>
                <a:lnTo>
                  <a:pt x="9836" y="39224"/>
                </a:lnTo>
                <a:lnTo>
                  <a:pt x="983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6"/>
          <p:cNvSpPr/>
          <p:nvPr/>
        </p:nvSpPr>
        <p:spPr>
          <a:xfrm>
            <a:off x="4817936" y="1493546"/>
            <a:ext cx="384809" cy="96"/>
          </a:xfrm>
          <a:custGeom>
            <a:rect b="b" l="l" r="r" t="t"/>
            <a:pathLst>
              <a:path extrusionOk="0" h="1" w="4017">
                <a:moveTo>
                  <a:pt x="0" y="1"/>
                </a:moveTo>
                <a:lnTo>
                  <a:pt x="4016" y="1"/>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6"/>
          <p:cNvSpPr/>
          <p:nvPr/>
        </p:nvSpPr>
        <p:spPr>
          <a:xfrm>
            <a:off x="492686" y="1255975"/>
            <a:ext cx="497463" cy="497559"/>
          </a:xfrm>
          <a:custGeom>
            <a:rect b="b" l="l" r="r" t="t"/>
            <a:pathLst>
              <a:path extrusionOk="0" h="5194" w="5193">
                <a:moveTo>
                  <a:pt x="2596" y="0"/>
                </a:moveTo>
                <a:cubicBezTo>
                  <a:pt x="1162" y="0"/>
                  <a:pt x="0" y="1163"/>
                  <a:pt x="0" y="2596"/>
                </a:cubicBezTo>
                <a:cubicBezTo>
                  <a:pt x="0" y="4031"/>
                  <a:pt x="1162" y="5193"/>
                  <a:pt x="2596" y="5193"/>
                </a:cubicBezTo>
                <a:cubicBezTo>
                  <a:pt x="4029" y="5193"/>
                  <a:pt x="5193" y="4031"/>
                  <a:pt x="5193" y="2596"/>
                </a:cubicBezTo>
                <a:cubicBezTo>
                  <a:pt x="5193" y="1163"/>
                  <a:pt x="4029" y="0"/>
                  <a:pt x="25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6"/>
          <p:cNvSpPr/>
          <p:nvPr/>
        </p:nvSpPr>
        <p:spPr>
          <a:xfrm>
            <a:off x="301575" y="1880939"/>
            <a:ext cx="942240" cy="196092"/>
          </a:xfrm>
          <a:custGeom>
            <a:rect b="b" l="l" r="r" t="t"/>
            <a:pathLst>
              <a:path extrusionOk="0" h="2047" w="9836">
                <a:moveTo>
                  <a:pt x="1" y="0"/>
                </a:moveTo>
                <a:lnTo>
                  <a:pt x="1" y="2047"/>
                </a:lnTo>
                <a:lnTo>
                  <a:pt x="9836" y="2047"/>
                </a:lnTo>
                <a:lnTo>
                  <a:pt x="9836" y="0"/>
                </a:lnTo>
                <a:close/>
              </a:path>
            </a:pathLst>
          </a:custGeom>
          <a:solidFill>
            <a:srgbClr val="606060">
              <a:alpha val="32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6"/>
          <p:cNvSpPr/>
          <p:nvPr/>
        </p:nvSpPr>
        <p:spPr>
          <a:xfrm>
            <a:off x="466247" y="1952210"/>
            <a:ext cx="35636" cy="35540"/>
          </a:xfrm>
          <a:custGeom>
            <a:rect b="b" l="l" r="r" t="t"/>
            <a:pathLst>
              <a:path extrusionOk="0" fill="none" h="371" w="372">
                <a:moveTo>
                  <a:pt x="371" y="185"/>
                </a:moveTo>
                <a:cubicBezTo>
                  <a:pt x="371" y="288"/>
                  <a:pt x="288" y="370"/>
                  <a:pt x="186" y="370"/>
                </a:cubicBezTo>
                <a:cubicBezTo>
                  <a:pt x="84" y="370"/>
                  <a:pt x="1" y="288"/>
                  <a:pt x="1" y="185"/>
                </a:cubicBezTo>
                <a:cubicBezTo>
                  <a:pt x="1" y="83"/>
                  <a:pt x="84" y="0"/>
                  <a:pt x="186" y="0"/>
                </a:cubicBezTo>
                <a:cubicBezTo>
                  <a:pt x="288" y="0"/>
                  <a:pt x="371" y="83"/>
                  <a:pt x="371" y="185"/>
                </a:cubicBezTo>
                <a:close/>
              </a:path>
            </a:pathLst>
          </a:custGeom>
          <a:noFill/>
          <a:ln cap="flat" cmpd="sng" w="25">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6"/>
          <p:cNvSpPr/>
          <p:nvPr/>
        </p:nvSpPr>
        <p:spPr>
          <a:xfrm>
            <a:off x="496135" y="1982769"/>
            <a:ext cx="13507" cy="13411"/>
          </a:xfrm>
          <a:custGeom>
            <a:rect b="b" l="l" r="r" t="t"/>
            <a:pathLst>
              <a:path extrusionOk="0" fill="none" h="140" w="141">
                <a:moveTo>
                  <a:pt x="1" y="0"/>
                </a:moveTo>
                <a:lnTo>
                  <a:pt x="140" y="139"/>
                </a:lnTo>
              </a:path>
            </a:pathLst>
          </a:custGeom>
          <a:noFill/>
          <a:ln cap="rnd" cmpd="sng" w="25">
            <a:solidFill>
              <a:srgbClr val="F6F5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p:nvPr/>
        </p:nvSpPr>
        <p:spPr>
          <a:xfrm>
            <a:off x="401489" y="1930273"/>
            <a:ext cx="650735" cy="90814"/>
          </a:xfrm>
          <a:custGeom>
            <a:rect b="b" l="l" r="r" t="t"/>
            <a:pathLst>
              <a:path extrusionOk="0" h="948" w="6793">
                <a:moveTo>
                  <a:pt x="473" y="1"/>
                </a:moveTo>
                <a:cubicBezTo>
                  <a:pt x="212" y="1"/>
                  <a:pt x="1" y="214"/>
                  <a:pt x="1" y="475"/>
                </a:cubicBezTo>
                <a:cubicBezTo>
                  <a:pt x="1" y="736"/>
                  <a:pt x="212" y="947"/>
                  <a:pt x="473" y="947"/>
                </a:cubicBezTo>
                <a:lnTo>
                  <a:pt x="6320" y="947"/>
                </a:lnTo>
                <a:cubicBezTo>
                  <a:pt x="6581" y="947"/>
                  <a:pt x="6792" y="736"/>
                  <a:pt x="6792" y="475"/>
                </a:cubicBezTo>
                <a:cubicBezTo>
                  <a:pt x="6792" y="214"/>
                  <a:pt x="6581" y="1"/>
                  <a:pt x="6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6"/>
          <p:cNvSpPr/>
          <p:nvPr/>
        </p:nvSpPr>
        <p:spPr>
          <a:xfrm>
            <a:off x="301575" y="2401103"/>
            <a:ext cx="942240" cy="96"/>
          </a:xfrm>
          <a:custGeom>
            <a:rect b="b" l="l" r="r" t="t"/>
            <a:pathLst>
              <a:path extrusionOk="0" fill="none" h="1" w="9836">
                <a:moveTo>
                  <a:pt x="1" y="0"/>
                </a:moveTo>
                <a:lnTo>
                  <a:pt x="9836" y="0"/>
                </a:lnTo>
              </a:path>
            </a:pathLst>
          </a:custGeom>
          <a:noFill/>
          <a:ln cap="flat" cmpd="sng" w="75">
            <a:solidFill>
              <a:srgbClr val="12181C"/>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6"/>
          <p:cNvSpPr/>
          <p:nvPr/>
        </p:nvSpPr>
        <p:spPr>
          <a:xfrm>
            <a:off x="301575" y="2631202"/>
            <a:ext cx="942240" cy="96"/>
          </a:xfrm>
          <a:custGeom>
            <a:rect b="b" l="l" r="r" t="t"/>
            <a:pathLst>
              <a:path extrusionOk="0" fill="none" h="1" w="9836">
                <a:moveTo>
                  <a:pt x="1" y="1"/>
                </a:moveTo>
                <a:lnTo>
                  <a:pt x="9836" y="1"/>
                </a:lnTo>
              </a:path>
            </a:pathLst>
          </a:custGeom>
          <a:noFill/>
          <a:ln cap="flat" cmpd="sng" w="75">
            <a:solidFill>
              <a:srgbClr val="12181C"/>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6"/>
          <p:cNvSpPr/>
          <p:nvPr/>
        </p:nvSpPr>
        <p:spPr>
          <a:xfrm>
            <a:off x="301575" y="2861492"/>
            <a:ext cx="942240" cy="96"/>
          </a:xfrm>
          <a:custGeom>
            <a:rect b="b" l="l" r="r" t="t"/>
            <a:pathLst>
              <a:path extrusionOk="0" fill="none" h="1" w="9836">
                <a:moveTo>
                  <a:pt x="1" y="0"/>
                </a:moveTo>
                <a:lnTo>
                  <a:pt x="9836" y="0"/>
                </a:lnTo>
              </a:path>
            </a:pathLst>
          </a:custGeom>
          <a:noFill/>
          <a:ln cap="flat" cmpd="sng" w="75">
            <a:solidFill>
              <a:srgbClr val="12181C"/>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6"/>
          <p:cNvSpPr/>
          <p:nvPr/>
        </p:nvSpPr>
        <p:spPr>
          <a:xfrm>
            <a:off x="301575" y="3091686"/>
            <a:ext cx="942240" cy="96"/>
          </a:xfrm>
          <a:custGeom>
            <a:rect b="b" l="l" r="r" t="t"/>
            <a:pathLst>
              <a:path extrusionOk="0" fill="none" h="1" w="9836">
                <a:moveTo>
                  <a:pt x="1" y="1"/>
                </a:moveTo>
                <a:lnTo>
                  <a:pt x="9836" y="1"/>
                </a:lnTo>
              </a:path>
            </a:pathLst>
          </a:custGeom>
          <a:noFill/>
          <a:ln cap="flat" cmpd="sng" w="75">
            <a:solidFill>
              <a:srgbClr val="12181C"/>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6"/>
          <p:cNvSpPr/>
          <p:nvPr/>
        </p:nvSpPr>
        <p:spPr>
          <a:xfrm>
            <a:off x="301575" y="3507052"/>
            <a:ext cx="942240" cy="103"/>
          </a:xfrm>
          <a:custGeom>
            <a:rect b="b" l="l" r="r" t="t"/>
            <a:pathLst>
              <a:path extrusionOk="0" fill="none" h="1" w="9836">
                <a:moveTo>
                  <a:pt x="1" y="0"/>
                </a:moveTo>
                <a:lnTo>
                  <a:pt x="9836" y="0"/>
                </a:lnTo>
              </a:path>
            </a:pathLst>
          </a:custGeom>
          <a:noFill/>
          <a:ln cap="flat" cmpd="sng" w="75">
            <a:solidFill>
              <a:srgbClr val="12181C"/>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6"/>
          <p:cNvSpPr/>
          <p:nvPr/>
        </p:nvSpPr>
        <p:spPr>
          <a:xfrm>
            <a:off x="301575" y="3552075"/>
            <a:ext cx="942240" cy="96"/>
          </a:xfrm>
          <a:custGeom>
            <a:rect b="b" l="l" r="r" t="t"/>
            <a:pathLst>
              <a:path extrusionOk="0" fill="none" h="1" w="9836">
                <a:moveTo>
                  <a:pt x="1" y="1"/>
                </a:moveTo>
                <a:lnTo>
                  <a:pt x="9836" y="1"/>
                </a:lnTo>
              </a:path>
            </a:pathLst>
          </a:custGeom>
          <a:noFill/>
          <a:ln cap="flat" cmpd="sng" w="75">
            <a:solidFill>
              <a:srgbClr val="12181C"/>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6"/>
          <p:cNvSpPr/>
          <p:nvPr/>
        </p:nvSpPr>
        <p:spPr>
          <a:xfrm flipH="1" rot="10800000">
            <a:off x="397425" y="51563491"/>
            <a:ext cx="942240" cy="218400"/>
          </a:xfrm>
          <a:custGeom>
            <a:rect b="b" l="l" r="r" t="t"/>
            <a:pathLst>
              <a:path extrusionOk="0" fill="none" h="1" w="9836">
                <a:moveTo>
                  <a:pt x="1" y="0"/>
                </a:moveTo>
                <a:lnTo>
                  <a:pt x="9836" y="0"/>
                </a:lnTo>
              </a:path>
            </a:pathLst>
          </a:custGeom>
          <a:noFill/>
          <a:ln cap="flat" cmpd="sng" w="75">
            <a:solidFill>
              <a:srgbClr val="12181C"/>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6"/>
          <p:cNvSpPr/>
          <p:nvPr/>
        </p:nvSpPr>
        <p:spPr>
          <a:xfrm>
            <a:off x="5156600" y="1357975"/>
            <a:ext cx="3446424" cy="1864860"/>
          </a:xfrm>
          <a:custGeom>
            <a:rect b="b" l="l" r="r" t="t"/>
            <a:pathLst>
              <a:path extrusionOk="0" h="11969" w="34048">
                <a:moveTo>
                  <a:pt x="0" y="0"/>
                </a:moveTo>
                <a:lnTo>
                  <a:pt x="0" y="11969"/>
                </a:lnTo>
                <a:lnTo>
                  <a:pt x="34048" y="11969"/>
                </a:lnTo>
                <a:lnTo>
                  <a:pt x="34048" y="0"/>
                </a:lnTo>
                <a:close/>
              </a:path>
            </a:pathLst>
          </a:custGeom>
          <a:solidFill>
            <a:srgbClr val="FDFCF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352" name="Google Shape;352;p26"/>
          <p:cNvSpPr/>
          <p:nvPr/>
        </p:nvSpPr>
        <p:spPr>
          <a:xfrm>
            <a:off x="1458877" y="996659"/>
            <a:ext cx="1262578" cy="176454"/>
          </a:xfrm>
          <a:custGeom>
            <a:rect b="b" l="l" r="r" t="t"/>
            <a:pathLst>
              <a:path extrusionOk="0" h="1842" w="13180">
                <a:moveTo>
                  <a:pt x="922" y="0"/>
                </a:moveTo>
                <a:cubicBezTo>
                  <a:pt x="413" y="0"/>
                  <a:pt x="1" y="411"/>
                  <a:pt x="1" y="921"/>
                </a:cubicBezTo>
                <a:cubicBezTo>
                  <a:pt x="1" y="1429"/>
                  <a:pt x="413" y="1842"/>
                  <a:pt x="922" y="1842"/>
                </a:cubicBezTo>
                <a:lnTo>
                  <a:pt x="12258" y="1842"/>
                </a:lnTo>
                <a:cubicBezTo>
                  <a:pt x="12768" y="1842"/>
                  <a:pt x="13179" y="1428"/>
                  <a:pt x="13179" y="921"/>
                </a:cubicBezTo>
                <a:cubicBezTo>
                  <a:pt x="13179" y="411"/>
                  <a:pt x="12768" y="0"/>
                  <a:pt x="12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6"/>
          <p:cNvSpPr/>
          <p:nvPr/>
        </p:nvSpPr>
        <p:spPr>
          <a:xfrm>
            <a:off x="1585231" y="1062662"/>
            <a:ext cx="35636" cy="35732"/>
          </a:xfrm>
          <a:custGeom>
            <a:rect b="b" l="l" r="r" t="t"/>
            <a:pathLst>
              <a:path extrusionOk="0" fill="none" h="373" w="372">
                <a:moveTo>
                  <a:pt x="372" y="187"/>
                </a:moveTo>
                <a:cubicBezTo>
                  <a:pt x="372" y="289"/>
                  <a:pt x="288" y="372"/>
                  <a:pt x="186" y="372"/>
                </a:cubicBezTo>
                <a:cubicBezTo>
                  <a:pt x="83" y="372"/>
                  <a:pt x="1" y="289"/>
                  <a:pt x="1" y="187"/>
                </a:cubicBezTo>
                <a:cubicBezTo>
                  <a:pt x="1" y="85"/>
                  <a:pt x="83" y="2"/>
                  <a:pt x="186" y="2"/>
                </a:cubicBezTo>
                <a:cubicBezTo>
                  <a:pt x="288" y="1"/>
                  <a:pt x="372" y="84"/>
                  <a:pt x="372" y="187"/>
                </a:cubicBezTo>
                <a:close/>
              </a:path>
            </a:pathLst>
          </a:custGeom>
          <a:noFill/>
          <a:ln cap="flat" cmpd="sng" w="25">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
          <p:cNvSpPr/>
          <p:nvPr/>
        </p:nvSpPr>
        <p:spPr>
          <a:xfrm>
            <a:off x="1615119" y="1093316"/>
            <a:ext cx="13411" cy="13603"/>
          </a:xfrm>
          <a:custGeom>
            <a:rect b="b" l="l" r="r" t="t"/>
            <a:pathLst>
              <a:path extrusionOk="0" fill="none" h="142" w="140">
                <a:moveTo>
                  <a:pt x="1" y="1"/>
                </a:moveTo>
                <a:lnTo>
                  <a:pt x="140" y="141"/>
                </a:lnTo>
              </a:path>
            </a:pathLst>
          </a:custGeom>
          <a:noFill/>
          <a:ln cap="rnd" cmpd="sng" w="25">
            <a:solidFill>
              <a:srgbClr val="F6F5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6"/>
          <p:cNvSpPr/>
          <p:nvPr/>
        </p:nvSpPr>
        <p:spPr>
          <a:xfrm>
            <a:off x="5484575" y="961120"/>
            <a:ext cx="96" cy="211994"/>
          </a:xfrm>
          <a:custGeom>
            <a:rect b="b" l="l" r="r" t="t"/>
            <a:pathLst>
              <a:path extrusionOk="0" fill="none" h="2213" w="1">
                <a:moveTo>
                  <a:pt x="0" y="1"/>
                </a:moveTo>
                <a:lnTo>
                  <a:pt x="0" y="2213"/>
                </a:lnTo>
              </a:path>
            </a:pathLst>
          </a:custGeom>
          <a:noFill/>
          <a:ln cap="flat" cmpd="sng" w="25">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6"/>
          <p:cNvSpPr/>
          <p:nvPr/>
        </p:nvSpPr>
        <p:spPr>
          <a:xfrm>
            <a:off x="5558529" y="996468"/>
            <a:ext cx="187471" cy="96"/>
          </a:xfrm>
          <a:custGeom>
            <a:rect b="b" l="l" r="r" t="t"/>
            <a:pathLst>
              <a:path extrusionOk="0" fill="none" h="1" w="1957">
                <a:moveTo>
                  <a:pt x="1" y="1"/>
                </a:moveTo>
                <a:lnTo>
                  <a:pt x="1957" y="1"/>
                </a:lnTo>
              </a:path>
            </a:pathLst>
          </a:custGeom>
          <a:noFill/>
          <a:ln cap="flat" cmpd="sng" w="100">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6"/>
          <p:cNvSpPr/>
          <p:nvPr/>
        </p:nvSpPr>
        <p:spPr>
          <a:xfrm>
            <a:off x="5558529" y="1067068"/>
            <a:ext cx="187471" cy="96"/>
          </a:xfrm>
          <a:custGeom>
            <a:rect b="b" l="l" r="r" t="t"/>
            <a:pathLst>
              <a:path extrusionOk="0" fill="none" h="1" w="1957">
                <a:moveTo>
                  <a:pt x="1" y="1"/>
                </a:moveTo>
                <a:lnTo>
                  <a:pt x="1957" y="1"/>
                </a:lnTo>
              </a:path>
            </a:pathLst>
          </a:custGeom>
          <a:noFill/>
          <a:ln cap="flat" cmpd="sng" w="100">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6"/>
          <p:cNvSpPr/>
          <p:nvPr/>
        </p:nvSpPr>
        <p:spPr>
          <a:xfrm>
            <a:off x="5558529" y="1137765"/>
            <a:ext cx="187471" cy="96"/>
          </a:xfrm>
          <a:custGeom>
            <a:rect b="b" l="l" r="r" t="t"/>
            <a:pathLst>
              <a:path extrusionOk="0" fill="none" h="1" w="1957">
                <a:moveTo>
                  <a:pt x="1" y="0"/>
                </a:moveTo>
                <a:lnTo>
                  <a:pt x="1957" y="0"/>
                </a:lnTo>
              </a:path>
            </a:pathLst>
          </a:custGeom>
          <a:noFill/>
          <a:ln cap="flat" cmpd="sng" w="100">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6"/>
          <p:cNvSpPr/>
          <p:nvPr/>
        </p:nvSpPr>
        <p:spPr>
          <a:xfrm>
            <a:off x="5100532" y="958916"/>
            <a:ext cx="218413" cy="199062"/>
          </a:xfrm>
          <a:custGeom>
            <a:rect b="b" l="l" r="r" t="t"/>
            <a:pathLst>
              <a:path extrusionOk="0" h="2078" w="2280">
                <a:moveTo>
                  <a:pt x="1141" y="0"/>
                </a:moveTo>
                <a:cubicBezTo>
                  <a:pt x="875" y="0"/>
                  <a:pt x="609" y="101"/>
                  <a:pt x="406" y="304"/>
                </a:cubicBezTo>
                <a:cubicBezTo>
                  <a:pt x="0" y="710"/>
                  <a:pt x="0" y="1367"/>
                  <a:pt x="406" y="1773"/>
                </a:cubicBezTo>
                <a:cubicBezTo>
                  <a:pt x="609" y="1976"/>
                  <a:pt x="875" y="2077"/>
                  <a:pt x="1141" y="2077"/>
                </a:cubicBezTo>
                <a:cubicBezTo>
                  <a:pt x="1406" y="2077"/>
                  <a:pt x="1672" y="1976"/>
                  <a:pt x="1875" y="1773"/>
                </a:cubicBezTo>
                <a:cubicBezTo>
                  <a:pt x="2280" y="1367"/>
                  <a:pt x="2280" y="710"/>
                  <a:pt x="1875" y="304"/>
                </a:cubicBezTo>
                <a:cubicBezTo>
                  <a:pt x="1672" y="101"/>
                  <a:pt x="1406" y="0"/>
                  <a:pt x="11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6"/>
          <p:cNvSpPr/>
          <p:nvPr/>
        </p:nvSpPr>
        <p:spPr>
          <a:xfrm>
            <a:off x="10328134" y="4174031"/>
            <a:ext cx="4569" cy="40362"/>
          </a:xfrm>
          <a:custGeom>
            <a:rect b="b" l="l" r="r" t="t"/>
            <a:pathLst>
              <a:path extrusionOk="0" h="212" w="24">
                <a:moveTo>
                  <a:pt x="1" y="0"/>
                </a:moveTo>
                <a:lnTo>
                  <a:pt x="1" y="211"/>
                </a:lnTo>
                <a:lnTo>
                  <a:pt x="23" y="211"/>
                </a:lnTo>
                <a:lnTo>
                  <a:pt x="23" y="0"/>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6"/>
          <p:cNvSpPr/>
          <p:nvPr/>
        </p:nvSpPr>
        <p:spPr>
          <a:xfrm>
            <a:off x="10729471" y="4174031"/>
            <a:ext cx="4379" cy="40362"/>
          </a:xfrm>
          <a:custGeom>
            <a:rect b="b" l="l" r="r" t="t"/>
            <a:pathLst>
              <a:path extrusionOk="0" h="212" w="23">
                <a:moveTo>
                  <a:pt x="0" y="0"/>
                </a:moveTo>
                <a:lnTo>
                  <a:pt x="0" y="211"/>
                </a:lnTo>
                <a:lnTo>
                  <a:pt x="23" y="211"/>
                </a:lnTo>
                <a:lnTo>
                  <a:pt x="23" y="0"/>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6"/>
          <p:cNvSpPr/>
          <p:nvPr/>
        </p:nvSpPr>
        <p:spPr>
          <a:xfrm>
            <a:off x="11130998" y="4174031"/>
            <a:ext cx="4569" cy="40362"/>
          </a:xfrm>
          <a:custGeom>
            <a:rect b="b" l="l" r="r" t="t"/>
            <a:pathLst>
              <a:path extrusionOk="0" h="212" w="24">
                <a:moveTo>
                  <a:pt x="0" y="0"/>
                </a:moveTo>
                <a:lnTo>
                  <a:pt x="0" y="211"/>
                </a:lnTo>
                <a:lnTo>
                  <a:pt x="24" y="211"/>
                </a:lnTo>
                <a:lnTo>
                  <a:pt x="24" y="0"/>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6"/>
          <p:cNvSpPr/>
          <p:nvPr/>
        </p:nvSpPr>
        <p:spPr>
          <a:xfrm>
            <a:off x="11532145" y="4174031"/>
            <a:ext cx="4569" cy="40362"/>
          </a:xfrm>
          <a:custGeom>
            <a:rect b="b" l="l" r="r" t="t"/>
            <a:pathLst>
              <a:path extrusionOk="0" h="212" w="24">
                <a:moveTo>
                  <a:pt x="1" y="0"/>
                </a:moveTo>
                <a:lnTo>
                  <a:pt x="1" y="211"/>
                </a:lnTo>
                <a:lnTo>
                  <a:pt x="23" y="211"/>
                </a:lnTo>
                <a:lnTo>
                  <a:pt x="23" y="0"/>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6"/>
          <p:cNvSpPr/>
          <p:nvPr/>
        </p:nvSpPr>
        <p:spPr>
          <a:xfrm>
            <a:off x="11933482" y="4174031"/>
            <a:ext cx="4569" cy="40362"/>
          </a:xfrm>
          <a:custGeom>
            <a:rect b="b" l="l" r="r" t="t"/>
            <a:pathLst>
              <a:path extrusionOk="0" h="212" w="24">
                <a:moveTo>
                  <a:pt x="1" y="0"/>
                </a:moveTo>
                <a:lnTo>
                  <a:pt x="1" y="211"/>
                </a:lnTo>
                <a:lnTo>
                  <a:pt x="23" y="211"/>
                </a:lnTo>
                <a:lnTo>
                  <a:pt x="23" y="0"/>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6"/>
          <p:cNvSpPr/>
          <p:nvPr/>
        </p:nvSpPr>
        <p:spPr>
          <a:xfrm>
            <a:off x="10789491" y="4086831"/>
            <a:ext cx="4760" cy="40362"/>
          </a:xfrm>
          <a:custGeom>
            <a:rect b="b" l="l" r="r" t="t"/>
            <a:pathLst>
              <a:path extrusionOk="0" h="212" w="25">
                <a:moveTo>
                  <a:pt x="1" y="0"/>
                </a:moveTo>
                <a:lnTo>
                  <a:pt x="1" y="211"/>
                </a:lnTo>
                <a:lnTo>
                  <a:pt x="24" y="211"/>
                </a:lnTo>
                <a:lnTo>
                  <a:pt x="24" y="0"/>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6"/>
          <p:cNvSpPr/>
          <p:nvPr/>
        </p:nvSpPr>
        <p:spPr>
          <a:xfrm>
            <a:off x="1405775" y="3276126"/>
            <a:ext cx="7197310" cy="1504697"/>
          </a:xfrm>
          <a:custGeom>
            <a:rect b="b" l="l" r="r" t="t"/>
            <a:pathLst>
              <a:path extrusionOk="0" h="14508" w="14508">
                <a:moveTo>
                  <a:pt x="0" y="1"/>
                </a:moveTo>
                <a:lnTo>
                  <a:pt x="0" y="14508"/>
                </a:lnTo>
                <a:lnTo>
                  <a:pt x="14507" y="14508"/>
                </a:lnTo>
                <a:lnTo>
                  <a:pt x="14507" y="1"/>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6"/>
          <p:cNvSpPr txBox="1"/>
          <p:nvPr/>
        </p:nvSpPr>
        <p:spPr>
          <a:xfrm>
            <a:off x="218975" y="292625"/>
            <a:ext cx="8384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Conclusion</a:t>
            </a:r>
            <a:endParaRPr b="1" sz="2800">
              <a:solidFill>
                <a:srgbClr val="000000"/>
              </a:solidFill>
              <a:latin typeface="Fira Sans Extra Condensed"/>
              <a:ea typeface="Fira Sans Extra Condensed"/>
              <a:cs typeface="Fira Sans Extra Condensed"/>
              <a:sym typeface="Fira Sans Extra Condensed"/>
            </a:endParaRPr>
          </a:p>
        </p:txBody>
      </p:sp>
      <p:sp>
        <p:nvSpPr>
          <p:cNvPr id="368" name="Google Shape;368;p26"/>
          <p:cNvSpPr txBox="1"/>
          <p:nvPr/>
        </p:nvSpPr>
        <p:spPr>
          <a:xfrm>
            <a:off x="5261450" y="1465200"/>
            <a:ext cx="31974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Fira Sans Extra Condensed"/>
                <a:ea typeface="Fira Sans Extra Condensed"/>
                <a:cs typeface="Fira Sans Extra Condensed"/>
                <a:sym typeface="Fira Sans Extra Condensed"/>
              </a:rPr>
              <a:t>Top 5 neighborhoods</a:t>
            </a:r>
            <a:r>
              <a:rPr lang="en">
                <a:latin typeface="Fira Sans Extra Condensed"/>
                <a:ea typeface="Fira Sans Extra Condensed"/>
                <a:cs typeface="Fira Sans Extra Condensed"/>
                <a:sym typeface="Fira Sans Extra Condensed"/>
              </a:rPr>
              <a:t> that command the highest sale price of houses:</a:t>
            </a:r>
            <a:endParaRPr>
              <a:latin typeface="Fira Sans Extra Condensed"/>
              <a:ea typeface="Fira Sans Extra Condensed"/>
              <a:cs typeface="Fira Sans Extra Condensed"/>
              <a:sym typeface="Fira Sans Extra Condensed"/>
            </a:endParaRPr>
          </a:p>
          <a:p>
            <a:pPr indent="-311150" lvl="0" marL="457200" rtl="0" algn="l">
              <a:spcBef>
                <a:spcPts val="0"/>
              </a:spcBef>
              <a:spcAft>
                <a:spcPts val="0"/>
              </a:spcAft>
              <a:buSzPts val="1300"/>
              <a:buFont typeface="Fira Sans Extra Condensed"/>
              <a:buAutoNum type="arabicParenR"/>
            </a:pPr>
            <a:r>
              <a:rPr lang="en" sz="1300">
                <a:latin typeface="Fira Sans Extra Condensed"/>
                <a:ea typeface="Fira Sans Extra Condensed"/>
                <a:cs typeface="Fira Sans Extra Condensed"/>
                <a:sym typeface="Fira Sans Extra Condensed"/>
              </a:rPr>
              <a:t>Northridge</a:t>
            </a:r>
            <a:endParaRPr sz="1300">
              <a:latin typeface="Fira Sans Extra Condensed"/>
              <a:ea typeface="Fira Sans Extra Condensed"/>
              <a:cs typeface="Fira Sans Extra Condensed"/>
              <a:sym typeface="Fira Sans Extra Condensed"/>
            </a:endParaRPr>
          </a:p>
          <a:p>
            <a:pPr indent="-311150" lvl="0" marL="457200" rtl="0" algn="l">
              <a:spcBef>
                <a:spcPts val="0"/>
              </a:spcBef>
              <a:spcAft>
                <a:spcPts val="0"/>
              </a:spcAft>
              <a:buSzPts val="1300"/>
              <a:buFont typeface="Fira Sans Extra Condensed"/>
              <a:buAutoNum type="arabicParenR"/>
            </a:pPr>
            <a:r>
              <a:rPr lang="en" sz="1300">
                <a:latin typeface="Fira Sans Extra Condensed"/>
                <a:ea typeface="Fira Sans Extra Condensed"/>
                <a:cs typeface="Fira Sans Extra Condensed"/>
                <a:sym typeface="Fira Sans Extra Condensed"/>
              </a:rPr>
              <a:t>Northridge Heights</a:t>
            </a:r>
            <a:endParaRPr sz="1300">
              <a:latin typeface="Fira Sans Extra Condensed"/>
              <a:ea typeface="Fira Sans Extra Condensed"/>
              <a:cs typeface="Fira Sans Extra Condensed"/>
              <a:sym typeface="Fira Sans Extra Condensed"/>
            </a:endParaRPr>
          </a:p>
          <a:p>
            <a:pPr indent="-311150" lvl="0" marL="457200" rtl="0" algn="l">
              <a:spcBef>
                <a:spcPts val="0"/>
              </a:spcBef>
              <a:spcAft>
                <a:spcPts val="0"/>
              </a:spcAft>
              <a:buSzPts val="1300"/>
              <a:buFont typeface="Fira Sans Extra Condensed"/>
              <a:buAutoNum type="arabicParenR"/>
            </a:pPr>
            <a:r>
              <a:rPr lang="en" sz="1300">
                <a:latin typeface="Fira Sans Extra Condensed"/>
                <a:ea typeface="Fira Sans Extra Condensed"/>
                <a:cs typeface="Fira Sans Extra Condensed"/>
                <a:sym typeface="Fira Sans Extra Condensed"/>
              </a:rPr>
              <a:t>Stone Brook</a:t>
            </a:r>
            <a:endParaRPr sz="1300">
              <a:latin typeface="Fira Sans Extra Condensed"/>
              <a:ea typeface="Fira Sans Extra Condensed"/>
              <a:cs typeface="Fira Sans Extra Condensed"/>
              <a:sym typeface="Fira Sans Extra Condensed"/>
            </a:endParaRPr>
          </a:p>
          <a:p>
            <a:pPr indent="-311150" lvl="0" marL="457200" rtl="0" algn="l">
              <a:spcBef>
                <a:spcPts val="0"/>
              </a:spcBef>
              <a:spcAft>
                <a:spcPts val="0"/>
              </a:spcAft>
              <a:buSzPts val="1300"/>
              <a:buFont typeface="Fira Sans Extra Condensed"/>
              <a:buAutoNum type="arabicParenR"/>
            </a:pPr>
            <a:r>
              <a:rPr lang="en" sz="1300">
                <a:latin typeface="Fira Sans Extra Condensed"/>
                <a:ea typeface="Fira Sans Extra Condensed"/>
                <a:cs typeface="Fira Sans Extra Condensed"/>
                <a:sym typeface="Fira Sans Extra Condensed"/>
              </a:rPr>
              <a:t>Timberland</a:t>
            </a:r>
            <a:endParaRPr sz="1300">
              <a:latin typeface="Fira Sans Extra Condensed"/>
              <a:ea typeface="Fira Sans Extra Condensed"/>
              <a:cs typeface="Fira Sans Extra Condensed"/>
              <a:sym typeface="Fira Sans Extra Condensed"/>
            </a:endParaRPr>
          </a:p>
          <a:p>
            <a:pPr indent="-311150" lvl="0" marL="457200" rtl="0" algn="l">
              <a:spcBef>
                <a:spcPts val="0"/>
              </a:spcBef>
              <a:spcAft>
                <a:spcPts val="0"/>
              </a:spcAft>
              <a:buSzPts val="1300"/>
              <a:buFont typeface="Fira Sans Extra Condensed"/>
              <a:buAutoNum type="arabicParenR"/>
            </a:pPr>
            <a:r>
              <a:rPr lang="en" sz="1300">
                <a:latin typeface="Fira Sans Extra Condensed"/>
                <a:ea typeface="Fira Sans Extra Condensed"/>
                <a:cs typeface="Fira Sans Extra Condensed"/>
                <a:sym typeface="Fira Sans Extra Condensed"/>
              </a:rPr>
              <a:t>Veenker</a:t>
            </a:r>
            <a:endParaRPr sz="1300">
              <a:latin typeface="Fira Sans Extra Condensed"/>
              <a:ea typeface="Fira Sans Extra Condensed"/>
              <a:cs typeface="Fira Sans Extra Condensed"/>
              <a:sym typeface="Fira Sans Extra Condensed"/>
            </a:endParaRPr>
          </a:p>
        </p:txBody>
      </p:sp>
      <p:sp>
        <p:nvSpPr>
          <p:cNvPr id="369" name="Google Shape;369;p26"/>
          <p:cNvSpPr txBox="1"/>
          <p:nvPr/>
        </p:nvSpPr>
        <p:spPr>
          <a:xfrm>
            <a:off x="1615125" y="3555425"/>
            <a:ext cx="2283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Top 5 features </a:t>
            </a:r>
            <a:r>
              <a:rPr lang="en">
                <a:solidFill>
                  <a:schemeClr val="dk1"/>
                </a:solidFill>
                <a:latin typeface="Fira Sans Extra Condensed"/>
                <a:ea typeface="Fira Sans Extra Condensed"/>
                <a:cs typeface="Fira Sans Extra Condensed"/>
                <a:sym typeface="Fira Sans Extra Condensed"/>
              </a:rPr>
              <a:t>that result in the greatest </a:t>
            </a:r>
            <a:r>
              <a:rPr lang="en">
                <a:solidFill>
                  <a:schemeClr val="dk1"/>
                </a:solidFill>
                <a:latin typeface="Fira Sans Extra Condensed"/>
                <a:ea typeface="Fira Sans Extra Condensed"/>
                <a:cs typeface="Fira Sans Extra Condensed"/>
                <a:sym typeface="Fira Sans Extra Condensed"/>
              </a:rPr>
              <a:t>fluctuation in sale price </a:t>
            </a:r>
            <a:r>
              <a:rPr lang="en">
                <a:solidFill>
                  <a:schemeClr val="dk1"/>
                </a:solidFill>
                <a:latin typeface="Fira Sans Extra Condensed"/>
                <a:ea typeface="Fira Sans Extra Condensed"/>
                <a:cs typeface="Fira Sans Extra Condensed"/>
                <a:sym typeface="Fira Sans Extra Condensed"/>
              </a:rPr>
              <a:t>of houses:</a:t>
            </a:r>
            <a:endParaRPr>
              <a:solidFill>
                <a:schemeClr val="dk1"/>
              </a:solidFill>
              <a:latin typeface="Fira Sans Extra Condensed"/>
              <a:ea typeface="Fira Sans Extra Condensed"/>
              <a:cs typeface="Fira Sans Extra Condensed"/>
              <a:sym typeface="Fira Sans Extra Condensed"/>
            </a:endParaRPr>
          </a:p>
        </p:txBody>
      </p:sp>
      <p:sp>
        <p:nvSpPr>
          <p:cNvPr id="370" name="Google Shape;370;p26"/>
          <p:cNvSpPr/>
          <p:nvPr/>
        </p:nvSpPr>
        <p:spPr>
          <a:xfrm>
            <a:off x="1419200" y="1357975"/>
            <a:ext cx="3666884" cy="1864860"/>
          </a:xfrm>
          <a:custGeom>
            <a:rect b="b" l="l" r="r" t="t"/>
            <a:pathLst>
              <a:path extrusionOk="0" h="11969" w="34048">
                <a:moveTo>
                  <a:pt x="0" y="0"/>
                </a:moveTo>
                <a:lnTo>
                  <a:pt x="0" y="11969"/>
                </a:lnTo>
                <a:lnTo>
                  <a:pt x="34048" y="11969"/>
                </a:lnTo>
                <a:lnTo>
                  <a:pt x="34048" y="0"/>
                </a:lnTo>
                <a:close/>
              </a:path>
            </a:pathLst>
          </a:custGeom>
          <a:solidFill>
            <a:srgbClr val="FDFCF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
        <p:nvSpPr>
          <p:cNvPr id="371" name="Google Shape;371;p26"/>
          <p:cNvSpPr txBox="1"/>
          <p:nvPr/>
        </p:nvSpPr>
        <p:spPr>
          <a:xfrm>
            <a:off x="2166025" y="1304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Our House Prediction Model</a:t>
            </a:r>
            <a:endParaRPr/>
          </a:p>
        </p:txBody>
      </p:sp>
      <p:pic>
        <p:nvPicPr>
          <p:cNvPr id="372" name="Google Shape;372;p26"/>
          <p:cNvPicPr preferRelativeResize="0"/>
          <p:nvPr/>
        </p:nvPicPr>
        <p:blipFill>
          <a:blip r:embed="rId3">
            <a:alphaModFix/>
          </a:blip>
          <a:stretch>
            <a:fillRect/>
          </a:stretch>
        </p:blipFill>
        <p:spPr>
          <a:xfrm>
            <a:off x="1953382" y="1603675"/>
            <a:ext cx="2919418" cy="1616101"/>
          </a:xfrm>
          <a:prstGeom prst="rect">
            <a:avLst/>
          </a:prstGeom>
          <a:noFill/>
          <a:ln>
            <a:noFill/>
          </a:ln>
        </p:spPr>
      </p:pic>
      <p:pic>
        <p:nvPicPr>
          <p:cNvPr id="373" name="Google Shape;373;p26"/>
          <p:cNvPicPr preferRelativeResize="0"/>
          <p:nvPr/>
        </p:nvPicPr>
        <p:blipFill>
          <a:blip r:embed="rId4">
            <a:alphaModFix/>
          </a:blip>
          <a:stretch>
            <a:fillRect/>
          </a:stretch>
        </p:blipFill>
        <p:spPr>
          <a:xfrm>
            <a:off x="3910900" y="3317406"/>
            <a:ext cx="4624151" cy="144914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7"/>
          <p:cNvSpPr txBox="1"/>
          <p:nvPr/>
        </p:nvSpPr>
        <p:spPr>
          <a:xfrm>
            <a:off x="5531375" y="2040550"/>
            <a:ext cx="3288300" cy="196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3600">
                <a:solidFill>
                  <a:schemeClr val="dk1"/>
                </a:solidFill>
                <a:latin typeface="Fira Sans"/>
                <a:ea typeface="Fira Sans"/>
                <a:cs typeface="Fira Sans"/>
                <a:sym typeface="Fira Sans"/>
              </a:rPr>
              <a:t>THANK YOU :)</a:t>
            </a:r>
            <a:endParaRPr b="1" sz="3600">
              <a:solidFill>
                <a:schemeClr val="dk1"/>
              </a:solidFill>
              <a:latin typeface="Fira Sans"/>
              <a:ea typeface="Fira Sans"/>
              <a:cs typeface="Fira Sans"/>
              <a:sym typeface="Fira Sans"/>
            </a:endParaRPr>
          </a:p>
        </p:txBody>
      </p:sp>
      <p:sp>
        <p:nvSpPr>
          <p:cNvPr id="379" name="Google Shape;379;p27"/>
          <p:cNvSpPr txBox="1"/>
          <p:nvPr/>
        </p:nvSpPr>
        <p:spPr>
          <a:xfrm>
            <a:off x="5546175" y="2940250"/>
            <a:ext cx="3066600" cy="88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000">
                <a:solidFill>
                  <a:schemeClr val="dk1"/>
                </a:solidFill>
                <a:latin typeface="Fira Sans Extra Condensed"/>
                <a:ea typeface="Fira Sans Extra Condensed"/>
                <a:cs typeface="Fira Sans Extra Condensed"/>
                <a:sym typeface="Fira Sans Extra Condensed"/>
              </a:rPr>
              <a:t>By J.S. Consultancy LLP</a:t>
            </a:r>
            <a:endParaRPr sz="2000">
              <a:solidFill>
                <a:schemeClr val="dk1"/>
              </a:solidFill>
              <a:latin typeface="Fira Sans Extra Condensed"/>
              <a:ea typeface="Fira Sans Extra Condensed"/>
              <a:cs typeface="Fira Sans Extra Condensed"/>
              <a:sym typeface="Fira Sans Extra Condensed"/>
            </a:endParaRPr>
          </a:p>
        </p:txBody>
      </p:sp>
      <p:sp>
        <p:nvSpPr>
          <p:cNvPr id="380" name="Google Shape;380;p27"/>
          <p:cNvSpPr/>
          <p:nvPr/>
        </p:nvSpPr>
        <p:spPr>
          <a:xfrm>
            <a:off x="3025" y="920750"/>
            <a:ext cx="5120557" cy="3492702"/>
          </a:xfrm>
          <a:custGeom>
            <a:rect b="b" l="l" r="r" t="t"/>
            <a:pathLst>
              <a:path extrusionOk="0" h="39112" w="58835">
                <a:moveTo>
                  <a:pt x="1" y="1"/>
                </a:moveTo>
                <a:lnTo>
                  <a:pt x="1" y="39111"/>
                </a:lnTo>
                <a:lnTo>
                  <a:pt x="58834" y="39111"/>
                </a:lnTo>
                <a:lnTo>
                  <a:pt x="58834" y="1"/>
                </a:lnTo>
                <a:close/>
              </a:path>
            </a:pathLst>
          </a:custGeom>
          <a:solidFill>
            <a:srgbClr val="F1F1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7"/>
          <p:cNvSpPr/>
          <p:nvPr/>
        </p:nvSpPr>
        <p:spPr>
          <a:xfrm>
            <a:off x="0" y="920750"/>
            <a:ext cx="5120557" cy="353327"/>
          </a:xfrm>
          <a:custGeom>
            <a:rect b="b" l="l" r="r" t="t"/>
            <a:pathLst>
              <a:path extrusionOk="0" h="4031" w="58835">
                <a:moveTo>
                  <a:pt x="1" y="1"/>
                </a:moveTo>
                <a:lnTo>
                  <a:pt x="1" y="4030"/>
                </a:lnTo>
                <a:lnTo>
                  <a:pt x="58834" y="4030"/>
                </a:lnTo>
                <a:lnTo>
                  <a:pt x="5883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7"/>
          <p:cNvSpPr/>
          <p:nvPr/>
        </p:nvSpPr>
        <p:spPr>
          <a:xfrm>
            <a:off x="5477965" y="1313427"/>
            <a:ext cx="582636" cy="145"/>
          </a:xfrm>
          <a:custGeom>
            <a:rect b="b" l="l" r="r" t="t"/>
            <a:pathLst>
              <a:path extrusionOk="0" h="1" w="4017">
                <a:moveTo>
                  <a:pt x="0" y="1"/>
                </a:moveTo>
                <a:lnTo>
                  <a:pt x="4016" y="1"/>
                </a:lnTo>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7"/>
          <p:cNvSpPr/>
          <p:nvPr/>
        </p:nvSpPr>
        <p:spPr>
          <a:xfrm>
            <a:off x="124641" y="1419094"/>
            <a:ext cx="4753356" cy="2796706"/>
          </a:xfrm>
          <a:custGeom>
            <a:rect b="b" l="l" r="r" t="t"/>
            <a:pathLst>
              <a:path extrusionOk="0" h="11969" w="34048">
                <a:moveTo>
                  <a:pt x="0" y="0"/>
                </a:moveTo>
                <a:lnTo>
                  <a:pt x="0" y="11969"/>
                </a:lnTo>
                <a:lnTo>
                  <a:pt x="34048" y="11969"/>
                </a:lnTo>
                <a:lnTo>
                  <a:pt x="34048" y="0"/>
                </a:lnTo>
                <a:close/>
              </a:path>
            </a:pathLst>
          </a:custGeom>
          <a:solidFill>
            <a:srgbClr val="FDFCFD"/>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7"/>
          <p:cNvSpPr/>
          <p:nvPr/>
        </p:nvSpPr>
        <p:spPr>
          <a:xfrm>
            <a:off x="416163" y="1023644"/>
            <a:ext cx="1155194" cy="161447"/>
          </a:xfrm>
          <a:custGeom>
            <a:rect b="b" l="l" r="r" t="t"/>
            <a:pathLst>
              <a:path extrusionOk="0" h="1842" w="13180">
                <a:moveTo>
                  <a:pt x="922" y="0"/>
                </a:moveTo>
                <a:cubicBezTo>
                  <a:pt x="413" y="0"/>
                  <a:pt x="1" y="411"/>
                  <a:pt x="1" y="921"/>
                </a:cubicBezTo>
                <a:cubicBezTo>
                  <a:pt x="1" y="1429"/>
                  <a:pt x="413" y="1842"/>
                  <a:pt x="922" y="1842"/>
                </a:cubicBezTo>
                <a:lnTo>
                  <a:pt x="12258" y="1842"/>
                </a:lnTo>
                <a:cubicBezTo>
                  <a:pt x="12768" y="1842"/>
                  <a:pt x="13179" y="1428"/>
                  <a:pt x="13179" y="921"/>
                </a:cubicBezTo>
                <a:cubicBezTo>
                  <a:pt x="13179" y="411"/>
                  <a:pt x="12768" y="0"/>
                  <a:pt x="1225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7"/>
          <p:cNvSpPr/>
          <p:nvPr/>
        </p:nvSpPr>
        <p:spPr>
          <a:xfrm>
            <a:off x="531770" y="1101299"/>
            <a:ext cx="32605" cy="32693"/>
          </a:xfrm>
          <a:custGeom>
            <a:rect b="b" l="l" r="r" t="t"/>
            <a:pathLst>
              <a:path extrusionOk="0" fill="none" h="373" w="372">
                <a:moveTo>
                  <a:pt x="372" y="187"/>
                </a:moveTo>
                <a:cubicBezTo>
                  <a:pt x="372" y="289"/>
                  <a:pt x="288" y="372"/>
                  <a:pt x="186" y="372"/>
                </a:cubicBezTo>
                <a:cubicBezTo>
                  <a:pt x="83" y="372"/>
                  <a:pt x="1" y="289"/>
                  <a:pt x="1" y="187"/>
                </a:cubicBezTo>
                <a:cubicBezTo>
                  <a:pt x="1" y="85"/>
                  <a:pt x="83" y="2"/>
                  <a:pt x="186" y="2"/>
                </a:cubicBezTo>
                <a:cubicBezTo>
                  <a:pt x="288" y="1"/>
                  <a:pt x="372" y="84"/>
                  <a:pt x="372" y="187"/>
                </a:cubicBezTo>
                <a:close/>
              </a:path>
            </a:pathLst>
          </a:custGeom>
          <a:noFill/>
          <a:ln cap="flat" cmpd="sng" w="25">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559116" y="1129346"/>
            <a:ext cx="12271" cy="12446"/>
          </a:xfrm>
          <a:custGeom>
            <a:rect b="b" l="l" r="r" t="t"/>
            <a:pathLst>
              <a:path extrusionOk="0" fill="none" h="142" w="140">
                <a:moveTo>
                  <a:pt x="1" y="1"/>
                </a:moveTo>
                <a:lnTo>
                  <a:pt x="140" y="141"/>
                </a:lnTo>
              </a:path>
            </a:pathLst>
          </a:custGeom>
          <a:noFill/>
          <a:ln cap="rnd" cmpd="sng" w="25">
            <a:solidFill>
              <a:srgbClr val="F6F5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4099440" y="1008394"/>
            <a:ext cx="88" cy="193964"/>
          </a:xfrm>
          <a:custGeom>
            <a:rect b="b" l="l" r="r" t="t"/>
            <a:pathLst>
              <a:path extrusionOk="0" fill="none" h="2213" w="1">
                <a:moveTo>
                  <a:pt x="0" y="1"/>
                </a:moveTo>
                <a:lnTo>
                  <a:pt x="0" y="2213"/>
                </a:lnTo>
              </a:path>
            </a:pathLst>
          </a:custGeom>
          <a:noFill/>
          <a:ln cap="flat" cmpd="sng" w="25">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p:nvPr/>
        </p:nvSpPr>
        <p:spPr>
          <a:xfrm>
            <a:off x="4167103" y="1040735"/>
            <a:ext cx="171526" cy="88"/>
          </a:xfrm>
          <a:custGeom>
            <a:rect b="b" l="l" r="r" t="t"/>
            <a:pathLst>
              <a:path extrusionOk="0" fill="none" h="1" w="1957">
                <a:moveTo>
                  <a:pt x="1" y="1"/>
                </a:moveTo>
                <a:lnTo>
                  <a:pt x="1957" y="1"/>
                </a:lnTo>
              </a:path>
            </a:pathLst>
          </a:custGeom>
          <a:noFill/>
          <a:ln cap="flat" cmpd="sng" w="100">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7"/>
          <p:cNvSpPr/>
          <p:nvPr/>
        </p:nvSpPr>
        <p:spPr>
          <a:xfrm>
            <a:off x="4167103" y="1105331"/>
            <a:ext cx="171526" cy="88"/>
          </a:xfrm>
          <a:custGeom>
            <a:rect b="b" l="l" r="r" t="t"/>
            <a:pathLst>
              <a:path extrusionOk="0" fill="none" h="1" w="1957">
                <a:moveTo>
                  <a:pt x="1" y="1"/>
                </a:moveTo>
                <a:lnTo>
                  <a:pt x="1957" y="1"/>
                </a:lnTo>
              </a:path>
            </a:pathLst>
          </a:custGeom>
          <a:noFill/>
          <a:ln cap="flat" cmpd="sng" w="100">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7"/>
          <p:cNvSpPr/>
          <p:nvPr/>
        </p:nvSpPr>
        <p:spPr>
          <a:xfrm>
            <a:off x="4167103" y="1170014"/>
            <a:ext cx="171526" cy="88"/>
          </a:xfrm>
          <a:custGeom>
            <a:rect b="b" l="l" r="r" t="t"/>
            <a:pathLst>
              <a:path extrusionOk="0" fill="none" h="1" w="1957">
                <a:moveTo>
                  <a:pt x="1" y="0"/>
                </a:moveTo>
                <a:lnTo>
                  <a:pt x="1957" y="0"/>
                </a:lnTo>
              </a:path>
            </a:pathLst>
          </a:custGeom>
          <a:noFill/>
          <a:ln cap="flat" cmpd="sng" w="100">
            <a:solidFill>
              <a:srgbClr val="F6F5FB"/>
            </a:solidFill>
            <a:prstDash val="solid"/>
            <a:miter lim="10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7"/>
          <p:cNvSpPr/>
          <p:nvPr/>
        </p:nvSpPr>
        <p:spPr>
          <a:xfrm>
            <a:off x="4357663" y="1013302"/>
            <a:ext cx="199836" cy="182132"/>
          </a:xfrm>
          <a:custGeom>
            <a:rect b="b" l="l" r="r" t="t"/>
            <a:pathLst>
              <a:path extrusionOk="0" h="2078" w="2280">
                <a:moveTo>
                  <a:pt x="1141" y="0"/>
                </a:moveTo>
                <a:cubicBezTo>
                  <a:pt x="875" y="0"/>
                  <a:pt x="609" y="101"/>
                  <a:pt x="406" y="304"/>
                </a:cubicBezTo>
                <a:cubicBezTo>
                  <a:pt x="0" y="710"/>
                  <a:pt x="0" y="1367"/>
                  <a:pt x="406" y="1773"/>
                </a:cubicBezTo>
                <a:cubicBezTo>
                  <a:pt x="609" y="1976"/>
                  <a:pt x="875" y="2077"/>
                  <a:pt x="1141" y="2077"/>
                </a:cubicBezTo>
                <a:cubicBezTo>
                  <a:pt x="1406" y="2077"/>
                  <a:pt x="1672" y="1976"/>
                  <a:pt x="1875" y="1773"/>
                </a:cubicBezTo>
                <a:cubicBezTo>
                  <a:pt x="2280" y="1367"/>
                  <a:pt x="2280" y="710"/>
                  <a:pt x="1875" y="304"/>
                </a:cubicBezTo>
                <a:cubicBezTo>
                  <a:pt x="1672" y="101"/>
                  <a:pt x="1406" y="0"/>
                  <a:pt x="114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2723844" y="3084468"/>
            <a:ext cx="419400" cy="774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2037047" y="2517924"/>
            <a:ext cx="419400" cy="134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1350251" y="2241065"/>
            <a:ext cx="419400" cy="1606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p:nvPr/>
        </p:nvSpPr>
        <p:spPr>
          <a:xfrm>
            <a:off x="663452" y="2517924"/>
            <a:ext cx="419400" cy="134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7"/>
          <p:cNvSpPr/>
          <p:nvPr/>
        </p:nvSpPr>
        <p:spPr>
          <a:xfrm>
            <a:off x="4097438" y="2517924"/>
            <a:ext cx="419400" cy="1341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7"/>
          <p:cNvSpPr/>
          <p:nvPr/>
        </p:nvSpPr>
        <p:spPr>
          <a:xfrm>
            <a:off x="3410635" y="1988091"/>
            <a:ext cx="419400" cy="1871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p:nvPr/>
        </p:nvSpPr>
        <p:spPr>
          <a:xfrm>
            <a:off x="485880" y="1846807"/>
            <a:ext cx="4088291" cy="2013489"/>
          </a:xfrm>
          <a:custGeom>
            <a:rect b="b" l="l" r="r" t="t"/>
            <a:pathLst>
              <a:path extrusionOk="0" h="5849" w="21319">
                <a:moveTo>
                  <a:pt x="0" y="0"/>
                </a:moveTo>
                <a:lnTo>
                  <a:pt x="0" y="5849"/>
                </a:lnTo>
                <a:lnTo>
                  <a:pt x="21318" y="5849"/>
                </a:lnTo>
                <a:lnTo>
                  <a:pt x="21318" y="5827"/>
                </a:lnTo>
                <a:lnTo>
                  <a:pt x="23" y="5827"/>
                </a:lnTo>
                <a:lnTo>
                  <a:pt x="23" y="0"/>
                </a:lnTo>
                <a:close/>
              </a:path>
            </a:pathLst>
          </a:custGeom>
          <a:no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nvSpPr>
        <p:spPr>
          <a:xfrm>
            <a:off x="448300" y="292625"/>
            <a:ext cx="8384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Agenda</a:t>
            </a:r>
            <a:endParaRPr b="1" sz="2800">
              <a:solidFill>
                <a:srgbClr val="000000"/>
              </a:solidFill>
              <a:latin typeface="Fira Sans Extra Condensed"/>
              <a:ea typeface="Fira Sans Extra Condensed"/>
              <a:cs typeface="Fira Sans Extra Condensed"/>
              <a:sym typeface="Fira Sans Extra Condensed"/>
            </a:endParaRPr>
          </a:p>
        </p:txBody>
      </p:sp>
      <p:sp>
        <p:nvSpPr>
          <p:cNvPr id="80" name="Google Shape;80;p14"/>
          <p:cNvSpPr txBox="1"/>
          <p:nvPr/>
        </p:nvSpPr>
        <p:spPr>
          <a:xfrm>
            <a:off x="370050" y="952375"/>
            <a:ext cx="8462400" cy="2042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Fira Sans Extra Condensed"/>
              <a:buChar char="●"/>
            </a:pPr>
            <a:r>
              <a:rPr lang="en" sz="1800">
                <a:solidFill>
                  <a:schemeClr val="dk1"/>
                </a:solidFill>
                <a:latin typeface="Fira Sans Extra Condensed"/>
                <a:ea typeface="Fira Sans Extra Condensed"/>
                <a:cs typeface="Fira Sans Extra Condensed"/>
                <a:sym typeface="Fira Sans Extra Condensed"/>
              </a:rPr>
              <a:t>Background</a:t>
            </a:r>
            <a:endParaRPr sz="1900">
              <a:solidFill>
                <a:schemeClr val="dk1"/>
              </a:solidFill>
              <a:latin typeface="Fira Sans Extra Condensed"/>
              <a:ea typeface="Fira Sans Extra Condensed"/>
              <a:cs typeface="Fira Sans Extra Condensed"/>
              <a:sym typeface="Fira Sans Extra Condensed"/>
            </a:endParaRPr>
          </a:p>
          <a:p>
            <a:pPr indent="-349250" lvl="0" marL="457200" rtl="0" algn="l">
              <a:lnSpc>
                <a:spcPct val="115000"/>
              </a:lnSpc>
              <a:spcBef>
                <a:spcPts val="0"/>
              </a:spcBef>
              <a:spcAft>
                <a:spcPts val="0"/>
              </a:spcAft>
              <a:buClr>
                <a:schemeClr val="dk1"/>
              </a:buClr>
              <a:buSzPts val="1900"/>
              <a:buFont typeface="Fira Sans Extra Condensed"/>
              <a:buChar char="●"/>
            </a:pPr>
            <a:r>
              <a:rPr lang="en" sz="1900">
                <a:solidFill>
                  <a:schemeClr val="dk1"/>
                </a:solidFill>
                <a:latin typeface="Fira Sans Extra Condensed"/>
                <a:ea typeface="Fira Sans Extra Condensed"/>
                <a:cs typeface="Fira Sans Extra Condensed"/>
                <a:sym typeface="Fira Sans Extra Condensed"/>
              </a:rPr>
              <a:t>Problem Statement</a:t>
            </a:r>
            <a:endParaRPr sz="1900">
              <a:solidFill>
                <a:schemeClr val="dk1"/>
              </a:solidFill>
              <a:latin typeface="Fira Sans Extra Condensed"/>
              <a:ea typeface="Fira Sans Extra Condensed"/>
              <a:cs typeface="Fira Sans Extra Condensed"/>
              <a:sym typeface="Fira Sans Extra Condensed"/>
            </a:endParaRPr>
          </a:p>
          <a:p>
            <a:pPr indent="-349250" lvl="0" marL="457200" rtl="0" algn="l">
              <a:lnSpc>
                <a:spcPct val="115000"/>
              </a:lnSpc>
              <a:spcBef>
                <a:spcPts val="0"/>
              </a:spcBef>
              <a:spcAft>
                <a:spcPts val="0"/>
              </a:spcAft>
              <a:buClr>
                <a:schemeClr val="dk1"/>
              </a:buClr>
              <a:buSzPts val="1900"/>
              <a:buFont typeface="Fira Sans Extra Condensed"/>
              <a:buChar char="●"/>
            </a:pPr>
            <a:r>
              <a:rPr lang="en" sz="1900">
                <a:solidFill>
                  <a:schemeClr val="dk1"/>
                </a:solidFill>
                <a:latin typeface="Fira Sans Extra Condensed"/>
                <a:ea typeface="Fira Sans Extra Condensed"/>
                <a:cs typeface="Fira Sans Extra Condensed"/>
                <a:sym typeface="Fira Sans Extra Condensed"/>
              </a:rPr>
              <a:t>Methodology</a:t>
            </a:r>
            <a:endParaRPr sz="1900">
              <a:solidFill>
                <a:schemeClr val="dk1"/>
              </a:solidFill>
              <a:latin typeface="Fira Sans Extra Condensed"/>
              <a:ea typeface="Fira Sans Extra Condensed"/>
              <a:cs typeface="Fira Sans Extra Condensed"/>
              <a:sym typeface="Fira Sans Extra Condensed"/>
            </a:endParaRPr>
          </a:p>
          <a:p>
            <a:pPr indent="-349250" lvl="0" marL="457200" rtl="0" algn="l">
              <a:lnSpc>
                <a:spcPct val="115000"/>
              </a:lnSpc>
              <a:spcBef>
                <a:spcPts val="0"/>
              </a:spcBef>
              <a:spcAft>
                <a:spcPts val="0"/>
              </a:spcAft>
              <a:buClr>
                <a:schemeClr val="dk1"/>
              </a:buClr>
              <a:buSzPts val="1900"/>
              <a:buFont typeface="Fira Sans Extra Condensed"/>
              <a:buChar char="●"/>
            </a:pPr>
            <a:r>
              <a:rPr lang="en" sz="1900">
                <a:solidFill>
                  <a:schemeClr val="dk1"/>
                </a:solidFill>
                <a:latin typeface="Fira Sans Extra Condensed"/>
                <a:ea typeface="Fira Sans Extra Condensed"/>
                <a:cs typeface="Fira Sans Extra Condensed"/>
                <a:sym typeface="Fira Sans Extra Condensed"/>
              </a:rPr>
              <a:t>Recommendations </a:t>
            </a:r>
            <a:endParaRPr sz="1900">
              <a:solidFill>
                <a:schemeClr val="dk1"/>
              </a:solidFill>
              <a:latin typeface="Fira Sans Extra Condensed"/>
              <a:ea typeface="Fira Sans Extra Condensed"/>
              <a:cs typeface="Fira Sans Extra Condensed"/>
              <a:sym typeface="Fira Sans Extra Condensed"/>
            </a:endParaRPr>
          </a:p>
          <a:p>
            <a:pPr indent="-349250" lvl="0" marL="457200" rtl="0" algn="l">
              <a:lnSpc>
                <a:spcPct val="115000"/>
              </a:lnSpc>
              <a:spcBef>
                <a:spcPts val="0"/>
              </a:spcBef>
              <a:spcAft>
                <a:spcPts val="0"/>
              </a:spcAft>
              <a:buClr>
                <a:schemeClr val="dk1"/>
              </a:buClr>
              <a:buSzPts val="1900"/>
              <a:buFont typeface="Fira Sans Extra Condensed"/>
              <a:buChar char="●"/>
            </a:pPr>
            <a:r>
              <a:rPr lang="en" sz="1900">
                <a:solidFill>
                  <a:schemeClr val="dk1"/>
                </a:solidFill>
                <a:latin typeface="Fira Sans Extra Condensed"/>
                <a:ea typeface="Fira Sans Extra Condensed"/>
                <a:cs typeface="Fira Sans Extra Condensed"/>
                <a:sym typeface="Fira Sans Extra Condensed"/>
              </a:rPr>
              <a:t>Conclusion</a:t>
            </a:r>
            <a:endParaRPr sz="1900">
              <a:solidFill>
                <a:schemeClr val="dk1"/>
              </a:solidFill>
              <a:latin typeface="Fira Sans Extra Condensed"/>
              <a:ea typeface="Fira Sans Extra Condensed"/>
              <a:cs typeface="Fira Sans Extra Condensed"/>
              <a:sym typeface="Fira Sans Extra Condensed"/>
            </a:endParaRPr>
          </a:p>
        </p:txBody>
      </p:sp>
      <p:sp>
        <p:nvSpPr>
          <p:cNvPr id="81" name="Google Shape;81;p14"/>
          <p:cNvSpPr/>
          <p:nvPr/>
        </p:nvSpPr>
        <p:spPr>
          <a:xfrm>
            <a:off x="4973525" y="3210034"/>
            <a:ext cx="4086250" cy="484"/>
          </a:xfrm>
          <a:custGeom>
            <a:rect b="b" l="l" r="r" t="t"/>
            <a:pathLst>
              <a:path extrusionOk="0" fill="none" h="1" w="8437">
                <a:moveTo>
                  <a:pt x="1" y="0"/>
                </a:moveTo>
                <a:lnTo>
                  <a:pt x="8436" y="0"/>
                </a:lnTo>
              </a:path>
            </a:pathLst>
          </a:custGeom>
          <a:noFill/>
          <a:ln cap="rnd" cmpd="sng" w="75">
            <a:solidFill>
              <a:srgbClr val="E0E0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4889297" y="3677635"/>
            <a:ext cx="1293906" cy="1465871"/>
          </a:xfrm>
          <a:custGeom>
            <a:rect b="b" l="l" r="r" t="t"/>
            <a:pathLst>
              <a:path extrusionOk="0" h="1969" w="1738">
                <a:moveTo>
                  <a:pt x="869" y="0"/>
                </a:moveTo>
                <a:cubicBezTo>
                  <a:pt x="661" y="0"/>
                  <a:pt x="255" y="1754"/>
                  <a:pt x="30" y="1954"/>
                </a:cubicBezTo>
                <a:lnTo>
                  <a:pt x="1" y="1968"/>
                </a:lnTo>
                <a:lnTo>
                  <a:pt x="1738" y="1968"/>
                </a:lnTo>
                <a:cubicBezTo>
                  <a:pt x="1729" y="1968"/>
                  <a:pt x="1718" y="1963"/>
                  <a:pt x="1708" y="1954"/>
                </a:cubicBezTo>
                <a:cubicBezTo>
                  <a:pt x="1483" y="1753"/>
                  <a:pt x="1077" y="0"/>
                  <a:pt x="8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6180969" y="2554968"/>
            <a:ext cx="1294651" cy="2588540"/>
          </a:xfrm>
          <a:custGeom>
            <a:rect b="b" l="l" r="r" t="t"/>
            <a:pathLst>
              <a:path extrusionOk="0" h="3477" w="1739">
                <a:moveTo>
                  <a:pt x="870" y="0"/>
                </a:moveTo>
                <a:cubicBezTo>
                  <a:pt x="654" y="0"/>
                  <a:pt x="219" y="3475"/>
                  <a:pt x="1" y="3476"/>
                </a:cubicBezTo>
                <a:lnTo>
                  <a:pt x="1738" y="3476"/>
                </a:lnTo>
                <a:cubicBezTo>
                  <a:pt x="1520" y="3476"/>
                  <a:pt x="1088" y="0"/>
                  <a:pt x="8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7368414" y="2405329"/>
            <a:ext cx="1293906" cy="2737435"/>
          </a:xfrm>
          <a:custGeom>
            <a:rect b="b" l="l" r="r" t="t"/>
            <a:pathLst>
              <a:path extrusionOk="0" h="3677" w="1738">
                <a:moveTo>
                  <a:pt x="869" y="1"/>
                </a:moveTo>
                <a:cubicBezTo>
                  <a:pt x="651" y="1"/>
                  <a:pt x="217" y="3676"/>
                  <a:pt x="0" y="3676"/>
                </a:cubicBezTo>
                <a:lnTo>
                  <a:pt x="1737" y="3676"/>
                </a:lnTo>
                <a:cubicBezTo>
                  <a:pt x="1519" y="3676"/>
                  <a:pt x="1086" y="1"/>
                  <a:pt x="8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4"/>
          <p:cNvSpPr/>
          <p:nvPr/>
        </p:nvSpPr>
        <p:spPr>
          <a:xfrm>
            <a:off x="5625588" y="3731982"/>
            <a:ext cx="1174045" cy="1410780"/>
          </a:xfrm>
          <a:custGeom>
            <a:rect b="b" l="l" r="r" t="t"/>
            <a:pathLst>
              <a:path extrusionOk="0" h="1895" w="1577">
                <a:moveTo>
                  <a:pt x="789" y="0"/>
                </a:moveTo>
                <a:cubicBezTo>
                  <a:pt x="601" y="0"/>
                  <a:pt x="231" y="1801"/>
                  <a:pt x="28" y="1888"/>
                </a:cubicBezTo>
                <a:lnTo>
                  <a:pt x="1" y="1894"/>
                </a:lnTo>
                <a:lnTo>
                  <a:pt x="1577" y="1894"/>
                </a:lnTo>
                <a:cubicBezTo>
                  <a:pt x="1567" y="1894"/>
                  <a:pt x="1558" y="1892"/>
                  <a:pt x="1549" y="1888"/>
                </a:cubicBezTo>
                <a:cubicBezTo>
                  <a:pt x="1344" y="1801"/>
                  <a:pt x="976" y="0"/>
                  <a:pt x="78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7970698" y="3208616"/>
            <a:ext cx="1173300" cy="1934891"/>
          </a:xfrm>
          <a:custGeom>
            <a:rect b="b" l="l" r="r" t="t"/>
            <a:pathLst>
              <a:path extrusionOk="0" h="2599" w="1576">
                <a:moveTo>
                  <a:pt x="787" y="0"/>
                </a:moveTo>
                <a:cubicBezTo>
                  <a:pt x="591" y="0"/>
                  <a:pt x="198" y="2597"/>
                  <a:pt x="0" y="2598"/>
                </a:cubicBezTo>
                <a:lnTo>
                  <a:pt x="1575" y="2598"/>
                </a:lnTo>
                <a:cubicBezTo>
                  <a:pt x="1378" y="2598"/>
                  <a:pt x="984" y="0"/>
                  <a:pt x="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6820477" y="3076100"/>
            <a:ext cx="1173300" cy="2066663"/>
          </a:xfrm>
          <a:custGeom>
            <a:rect b="b" l="l" r="r" t="t"/>
            <a:pathLst>
              <a:path extrusionOk="0" h="2776" w="1576">
                <a:moveTo>
                  <a:pt x="787" y="0"/>
                </a:moveTo>
                <a:cubicBezTo>
                  <a:pt x="591" y="0"/>
                  <a:pt x="197" y="2775"/>
                  <a:pt x="0" y="2775"/>
                </a:cubicBezTo>
                <a:lnTo>
                  <a:pt x="1575" y="2775"/>
                </a:lnTo>
                <a:cubicBezTo>
                  <a:pt x="1378" y="2775"/>
                  <a:pt x="984" y="0"/>
                  <a:pt x="78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nvSpPr>
        <p:spPr>
          <a:xfrm>
            <a:off x="218975" y="292625"/>
            <a:ext cx="8384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Some background...</a:t>
            </a:r>
            <a:endParaRPr b="1" sz="2800">
              <a:solidFill>
                <a:srgbClr val="000000"/>
              </a:solidFill>
              <a:latin typeface="Fira Sans Extra Condensed"/>
              <a:ea typeface="Fira Sans Extra Condensed"/>
              <a:cs typeface="Fira Sans Extra Condensed"/>
              <a:sym typeface="Fira Sans Extra Condensed"/>
            </a:endParaRPr>
          </a:p>
        </p:txBody>
      </p:sp>
      <p:sp>
        <p:nvSpPr>
          <p:cNvPr id="93" name="Google Shape;93;p15"/>
          <p:cNvSpPr txBox="1"/>
          <p:nvPr/>
        </p:nvSpPr>
        <p:spPr>
          <a:xfrm>
            <a:off x="370050" y="952375"/>
            <a:ext cx="5697300" cy="3226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J.S. Consultancy LLP specialises in real estate consultancy services in the United States (the U.S.). We are </a:t>
            </a:r>
            <a:r>
              <a:rPr lang="en" sz="1600">
                <a:solidFill>
                  <a:schemeClr val="dk1"/>
                </a:solidFill>
                <a:latin typeface="Fira Sans Extra Condensed"/>
                <a:ea typeface="Fira Sans Extra Condensed"/>
                <a:cs typeface="Fira Sans Extra Condensed"/>
                <a:sym typeface="Fira Sans Extra Condensed"/>
              </a:rPr>
              <a:t>committed</a:t>
            </a:r>
            <a:r>
              <a:rPr lang="en" sz="1600">
                <a:solidFill>
                  <a:schemeClr val="dk1"/>
                </a:solidFill>
                <a:latin typeface="Fira Sans Extra Condensed"/>
                <a:ea typeface="Fira Sans Extra Condensed"/>
                <a:cs typeface="Fira Sans Extra Condensed"/>
                <a:sym typeface="Fira Sans Extra Condensed"/>
              </a:rPr>
              <a:t> to provide quality </a:t>
            </a:r>
            <a:r>
              <a:rPr lang="en" sz="1600">
                <a:solidFill>
                  <a:schemeClr val="dk1"/>
                </a:solidFill>
                <a:latin typeface="Fira Sans Extra Condensed"/>
                <a:ea typeface="Fira Sans Extra Condensed"/>
                <a:cs typeface="Fira Sans Extra Condensed"/>
                <a:sym typeface="Fira Sans Extra Condensed"/>
              </a:rPr>
              <a:t>advisory</a:t>
            </a:r>
            <a:r>
              <a:rPr lang="en" sz="1600">
                <a:solidFill>
                  <a:schemeClr val="dk1"/>
                </a:solidFill>
                <a:latin typeface="Fira Sans Extra Condensed"/>
                <a:ea typeface="Fira Sans Extra Condensed"/>
                <a:cs typeface="Fira Sans Extra Condensed"/>
                <a:sym typeface="Fira Sans Extra Condensed"/>
              </a:rPr>
              <a:t> services and provision of independent market research related to the real estate industry where we have significant expertise.</a:t>
            </a:r>
            <a:br>
              <a:rPr lang="en" sz="1600">
                <a:solidFill>
                  <a:schemeClr val="dk1"/>
                </a:solidFill>
                <a:latin typeface="Fira Sans Extra Condensed"/>
                <a:ea typeface="Fira Sans Extra Condensed"/>
                <a:cs typeface="Fira Sans Extra Condensed"/>
                <a:sym typeface="Fira Sans Extra Condensed"/>
              </a:rPr>
            </a:b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Iowa Real Estate (IRE) marketing team </a:t>
            </a:r>
            <a:r>
              <a:rPr lang="en" sz="1600">
                <a:solidFill>
                  <a:schemeClr val="dk1"/>
                </a:solidFill>
                <a:latin typeface="Fira Sans Extra Condensed"/>
                <a:ea typeface="Fira Sans Extra Condensed"/>
                <a:cs typeface="Fira Sans Extra Condensed"/>
                <a:sym typeface="Fira Sans Extra Condensed"/>
              </a:rPr>
              <a:t>has engaged our dedicated consultants to aid in its expansion of its services into Ames, Iowa.</a:t>
            </a:r>
            <a:endParaRPr sz="16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600"/>
              </a:spcBef>
              <a:spcAft>
                <a:spcPts val="1600"/>
              </a:spcAft>
              <a:buNone/>
            </a:pPr>
            <a:r>
              <a:t/>
            </a:r>
            <a:endParaRPr sz="1600">
              <a:solidFill>
                <a:schemeClr val="dk1"/>
              </a:solidFill>
              <a:latin typeface="Fira Sans Extra Condensed"/>
              <a:ea typeface="Fira Sans Extra Condensed"/>
              <a:cs typeface="Fira Sans Extra Condensed"/>
              <a:sym typeface="Fira Sans Extra Condensed"/>
            </a:endParaRPr>
          </a:p>
        </p:txBody>
      </p:sp>
      <p:sp>
        <p:nvSpPr>
          <p:cNvPr id="94" name="Google Shape;94;p15"/>
          <p:cNvSpPr/>
          <p:nvPr/>
        </p:nvSpPr>
        <p:spPr>
          <a:xfrm>
            <a:off x="6317425" y="644100"/>
            <a:ext cx="2367285" cy="3775814"/>
          </a:xfrm>
          <a:custGeom>
            <a:rect b="b" l="l" r="r" t="t"/>
            <a:pathLst>
              <a:path extrusionOk="0" h="49623" w="25918">
                <a:moveTo>
                  <a:pt x="1" y="0"/>
                </a:moveTo>
                <a:lnTo>
                  <a:pt x="1" y="49623"/>
                </a:lnTo>
                <a:lnTo>
                  <a:pt x="25917" y="49623"/>
                </a:lnTo>
                <a:lnTo>
                  <a:pt x="25917" y="0"/>
                </a:ln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6317400" y="644100"/>
            <a:ext cx="2367194" cy="799608"/>
          </a:xfrm>
          <a:custGeom>
            <a:rect b="b" l="l" r="r" t="t"/>
            <a:pathLst>
              <a:path extrusionOk="0" h="13405" w="25917">
                <a:moveTo>
                  <a:pt x="1" y="0"/>
                </a:moveTo>
                <a:lnTo>
                  <a:pt x="1" y="13404"/>
                </a:lnTo>
                <a:lnTo>
                  <a:pt x="25916" y="13404"/>
                </a:lnTo>
                <a:lnTo>
                  <a:pt x="259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6501988" y="1086156"/>
            <a:ext cx="340506" cy="340324"/>
          </a:xfrm>
          <a:custGeom>
            <a:rect b="b" l="l" r="r" t="t"/>
            <a:pathLst>
              <a:path extrusionOk="0" h="3726" w="3728">
                <a:moveTo>
                  <a:pt x="1865" y="0"/>
                </a:moveTo>
                <a:cubicBezTo>
                  <a:pt x="1864" y="0"/>
                  <a:pt x="1863" y="0"/>
                  <a:pt x="1863" y="0"/>
                </a:cubicBezTo>
                <a:cubicBezTo>
                  <a:pt x="834" y="0"/>
                  <a:pt x="1" y="834"/>
                  <a:pt x="1" y="1862"/>
                </a:cubicBezTo>
                <a:cubicBezTo>
                  <a:pt x="1" y="2330"/>
                  <a:pt x="174" y="2758"/>
                  <a:pt x="458" y="3085"/>
                </a:cubicBezTo>
                <a:cubicBezTo>
                  <a:pt x="492" y="3123"/>
                  <a:pt x="529" y="3163"/>
                  <a:pt x="566" y="3199"/>
                </a:cubicBezTo>
                <a:cubicBezTo>
                  <a:pt x="901" y="3525"/>
                  <a:pt x="1358" y="3726"/>
                  <a:pt x="1863" y="3726"/>
                </a:cubicBezTo>
                <a:cubicBezTo>
                  <a:pt x="2369" y="3726"/>
                  <a:pt x="2827" y="3525"/>
                  <a:pt x="3161" y="3199"/>
                </a:cubicBezTo>
                <a:cubicBezTo>
                  <a:pt x="3198" y="3162"/>
                  <a:pt x="3237" y="3124"/>
                  <a:pt x="3270" y="3083"/>
                </a:cubicBezTo>
                <a:cubicBezTo>
                  <a:pt x="3554" y="2756"/>
                  <a:pt x="3727" y="2328"/>
                  <a:pt x="3727" y="1861"/>
                </a:cubicBezTo>
                <a:cubicBezTo>
                  <a:pt x="3727" y="834"/>
                  <a:pt x="2894" y="0"/>
                  <a:pt x="186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6501988" y="776252"/>
            <a:ext cx="149976" cy="6302"/>
          </a:xfrm>
          <a:custGeom>
            <a:rect b="b" l="l" r="r" t="t"/>
            <a:pathLst>
              <a:path extrusionOk="0" h="69" w="1642">
                <a:moveTo>
                  <a:pt x="1" y="0"/>
                </a:moveTo>
                <a:lnTo>
                  <a:pt x="1" y="69"/>
                </a:lnTo>
                <a:lnTo>
                  <a:pt x="1642" y="69"/>
                </a:lnTo>
                <a:lnTo>
                  <a:pt x="1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6501988" y="818540"/>
            <a:ext cx="149976" cy="6485"/>
          </a:xfrm>
          <a:custGeom>
            <a:rect b="b" l="l" r="r" t="t"/>
            <a:pathLst>
              <a:path extrusionOk="0" h="71" w="1642">
                <a:moveTo>
                  <a:pt x="1" y="1"/>
                </a:moveTo>
                <a:lnTo>
                  <a:pt x="1" y="70"/>
                </a:lnTo>
                <a:lnTo>
                  <a:pt x="1642" y="70"/>
                </a:lnTo>
                <a:lnTo>
                  <a:pt x="16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p:nvPr/>
        </p:nvSpPr>
        <p:spPr>
          <a:xfrm>
            <a:off x="6501988" y="870145"/>
            <a:ext cx="87410" cy="6394"/>
          </a:xfrm>
          <a:custGeom>
            <a:rect b="b" l="l" r="r" t="t"/>
            <a:pathLst>
              <a:path extrusionOk="0" h="70" w="957">
                <a:moveTo>
                  <a:pt x="1" y="0"/>
                </a:moveTo>
                <a:lnTo>
                  <a:pt x="1" y="69"/>
                </a:lnTo>
                <a:lnTo>
                  <a:pt x="956" y="69"/>
                </a:lnTo>
                <a:lnTo>
                  <a:pt x="95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p:cNvSpPr/>
          <p:nvPr/>
        </p:nvSpPr>
        <p:spPr>
          <a:xfrm>
            <a:off x="6543729" y="1295498"/>
            <a:ext cx="256932" cy="130978"/>
          </a:xfrm>
          <a:custGeom>
            <a:rect b="b" l="l" r="r" t="t"/>
            <a:pathLst>
              <a:path extrusionOk="0" h="1434" w="2813">
                <a:moveTo>
                  <a:pt x="1406" y="0"/>
                </a:moveTo>
                <a:cubicBezTo>
                  <a:pt x="1229" y="0"/>
                  <a:pt x="1056" y="28"/>
                  <a:pt x="896" y="82"/>
                </a:cubicBezTo>
                <a:cubicBezTo>
                  <a:pt x="519" y="204"/>
                  <a:pt x="201" y="459"/>
                  <a:pt x="1" y="793"/>
                </a:cubicBezTo>
                <a:cubicBezTo>
                  <a:pt x="35" y="831"/>
                  <a:pt x="72" y="871"/>
                  <a:pt x="109" y="907"/>
                </a:cubicBezTo>
                <a:cubicBezTo>
                  <a:pt x="444" y="1233"/>
                  <a:pt x="901" y="1434"/>
                  <a:pt x="1406" y="1434"/>
                </a:cubicBezTo>
                <a:cubicBezTo>
                  <a:pt x="1912" y="1434"/>
                  <a:pt x="2370" y="1233"/>
                  <a:pt x="2704" y="907"/>
                </a:cubicBezTo>
                <a:cubicBezTo>
                  <a:pt x="2741" y="870"/>
                  <a:pt x="2780" y="832"/>
                  <a:pt x="2813" y="791"/>
                </a:cubicBezTo>
                <a:cubicBezTo>
                  <a:pt x="2611" y="458"/>
                  <a:pt x="2294" y="204"/>
                  <a:pt x="1917" y="82"/>
                </a:cubicBezTo>
                <a:cubicBezTo>
                  <a:pt x="1758" y="28"/>
                  <a:pt x="1584" y="0"/>
                  <a:pt x="14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a:off x="6579897" y="1146438"/>
            <a:ext cx="184502" cy="184319"/>
          </a:xfrm>
          <a:custGeom>
            <a:rect b="b" l="l" r="r" t="t"/>
            <a:pathLst>
              <a:path extrusionOk="0" h="2018" w="2020">
                <a:moveTo>
                  <a:pt x="1010" y="0"/>
                </a:moveTo>
                <a:cubicBezTo>
                  <a:pt x="453" y="0"/>
                  <a:pt x="1" y="452"/>
                  <a:pt x="1" y="1009"/>
                </a:cubicBezTo>
                <a:cubicBezTo>
                  <a:pt x="1" y="1567"/>
                  <a:pt x="453" y="2018"/>
                  <a:pt x="1010" y="2018"/>
                </a:cubicBezTo>
                <a:cubicBezTo>
                  <a:pt x="1567" y="2018"/>
                  <a:pt x="2020" y="1567"/>
                  <a:pt x="2020" y="1009"/>
                </a:cubicBezTo>
                <a:cubicBezTo>
                  <a:pt x="2020" y="452"/>
                  <a:pt x="1567" y="0"/>
                  <a:pt x="10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6592684" y="1159133"/>
            <a:ext cx="158927" cy="158927"/>
          </a:xfrm>
          <a:custGeom>
            <a:rect b="b" l="l" r="r" t="t"/>
            <a:pathLst>
              <a:path extrusionOk="0" h="1740" w="1740">
                <a:moveTo>
                  <a:pt x="870" y="0"/>
                </a:moveTo>
                <a:cubicBezTo>
                  <a:pt x="389" y="0"/>
                  <a:pt x="0" y="389"/>
                  <a:pt x="0" y="870"/>
                </a:cubicBezTo>
                <a:cubicBezTo>
                  <a:pt x="0" y="1351"/>
                  <a:pt x="389" y="1740"/>
                  <a:pt x="870" y="1740"/>
                </a:cubicBezTo>
                <a:cubicBezTo>
                  <a:pt x="1351" y="1740"/>
                  <a:pt x="1740" y="1351"/>
                  <a:pt x="1740" y="870"/>
                </a:cubicBezTo>
                <a:cubicBezTo>
                  <a:pt x="1740" y="391"/>
                  <a:pt x="1351" y="0"/>
                  <a:pt x="87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8361939" y="767027"/>
            <a:ext cx="138102" cy="145957"/>
          </a:xfrm>
          <a:custGeom>
            <a:rect b="b" l="l" r="r" t="t"/>
            <a:pathLst>
              <a:path extrusionOk="0" h="1598" w="1512">
                <a:moveTo>
                  <a:pt x="755" y="1"/>
                </a:moveTo>
                <a:cubicBezTo>
                  <a:pt x="412" y="1"/>
                  <a:pt x="135" y="279"/>
                  <a:pt x="135" y="622"/>
                </a:cubicBezTo>
                <a:lnTo>
                  <a:pt x="135" y="1297"/>
                </a:lnTo>
                <a:lnTo>
                  <a:pt x="59" y="1297"/>
                </a:lnTo>
                <a:cubicBezTo>
                  <a:pt x="27" y="1297"/>
                  <a:pt x="0" y="1324"/>
                  <a:pt x="0" y="1357"/>
                </a:cubicBezTo>
                <a:lnTo>
                  <a:pt x="0" y="1385"/>
                </a:lnTo>
                <a:cubicBezTo>
                  <a:pt x="0" y="1418"/>
                  <a:pt x="27" y="1446"/>
                  <a:pt x="59" y="1446"/>
                </a:cubicBezTo>
                <a:lnTo>
                  <a:pt x="597" y="1446"/>
                </a:lnTo>
                <a:cubicBezTo>
                  <a:pt x="601" y="1530"/>
                  <a:pt x="669" y="1597"/>
                  <a:pt x="755" y="1597"/>
                </a:cubicBezTo>
                <a:cubicBezTo>
                  <a:pt x="841" y="1597"/>
                  <a:pt x="911" y="1530"/>
                  <a:pt x="914" y="1446"/>
                </a:cubicBezTo>
                <a:lnTo>
                  <a:pt x="1451" y="1446"/>
                </a:lnTo>
                <a:cubicBezTo>
                  <a:pt x="1485" y="1446"/>
                  <a:pt x="1511" y="1418"/>
                  <a:pt x="1511" y="1385"/>
                </a:cubicBezTo>
                <a:lnTo>
                  <a:pt x="1511" y="1357"/>
                </a:lnTo>
                <a:cubicBezTo>
                  <a:pt x="1511" y="1324"/>
                  <a:pt x="1485" y="1297"/>
                  <a:pt x="1451" y="1297"/>
                </a:cubicBezTo>
                <a:lnTo>
                  <a:pt x="1376" y="1297"/>
                </a:lnTo>
                <a:lnTo>
                  <a:pt x="1376" y="622"/>
                </a:lnTo>
                <a:cubicBezTo>
                  <a:pt x="1376" y="279"/>
                  <a:pt x="1098" y="1"/>
                  <a:pt x="7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 name="Google Shape;104;p15"/>
          <p:cNvGrpSpPr/>
          <p:nvPr/>
        </p:nvGrpSpPr>
        <p:grpSpPr>
          <a:xfrm>
            <a:off x="7856947" y="1266691"/>
            <a:ext cx="643094" cy="97731"/>
            <a:chOff x="4951522" y="1594291"/>
            <a:chExt cx="643094" cy="97731"/>
          </a:xfrm>
        </p:grpSpPr>
        <p:sp>
          <p:nvSpPr>
            <p:cNvPr id="105" name="Google Shape;105;p15"/>
            <p:cNvSpPr/>
            <p:nvPr/>
          </p:nvSpPr>
          <p:spPr>
            <a:xfrm>
              <a:off x="5491952" y="1594291"/>
              <a:ext cx="102663" cy="97731"/>
            </a:xfrm>
            <a:custGeom>
              <a:rect b="b" l="l" r="r" t="t"/>
              <a:pathLst>
                <a:path extrusionOk="0" h="1070" w="1124">
                  <a:moveTo>
                    <a:pt x="562" y="0"/>
                  </a:moveTo>
                  <a:lnTo>
                    <a:pt x="388" y="352"/>
                  </a:lnTo>
                  <a:lnTo>
                    <a:pt x="1" y="409"/>
                  </a:lnTo>
                  <a:lnTo>
                    <a:pt x="280" y="683"/>
                  </a:lnTo>
                  <a:lnTo>
                    <a:pt x="214" y="1070"/>
                  </a:lnTo>
                  <a:lnTo>
                    <a:pt x="562" y="887"/>
                  </a:lnTo>
                  <a:lnTo>
                    <a:pt x="908" y="1070"/>
                  </a:lnTo>
                  <a:lnTo>
                    <a:pt x="843" y="683"/>
                  </a:lnTo>
                  <a:lnTo>
                    <a:pt x="1123" y="409"/>
                  </a:lnTo>
                  <a:lnTo>
                    <a:pt x="736" y="352"/>
                  </a:lnTo>
                  <a:lnTo>
                    <a:pt x="562" y="0"/>
                  </a:lnTo>
                  <a:close/>
                  <a:moveTo>
                    <a:pt x="908" y="1070"/>
                  </a:moveTo>
                  <a:lnTo>
                    <a:pt x="908" y="1070"/>
                  </a:lnTo>
                  <a:lnTo>
                    <a:pt x="908" y="107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5"/>
            <p:cNvSpPr/>
            <p:nvPr/>
          </p:nvSpPr>
          <p:spPr>
            <a:xfrm>
              <a:off x="5356776" y="1594291"/>
              <a:ext cx="102755" cy="97731"/>
            </a:xfrm>
            <a:custGeom>
              <a:rect b="b" l="l" r="r" t="t"/>
              <a:pathLst>
                <a:path extrusionOk="0" h="1070" w="1125">
                  <a:moveTo>
                    <a:pt x="563" y="0"/>
                  </a:moveTo>
                  <a:lnTo>
                    <a:pt x="389" y="352"/>
                  </a:lnTo>
                  <a:lnTo>
                    <a:pt x="0" y="409"/>
                  </a:lnTo>
                  <a:lnTo>
                    <a:pt x="282" y="683"/>
                  </a:lnTo>
                  <a:lnTo>
                    <a:pt x="215" y="1070"/>
                  </a:lnTo>
                  <a:lnTo>
                    <a:pt x="563" y="887"/>
                  </a:lnTo>
                  <a:lnTo>
                    <a:pt x="910" y="1070"/>
                  </a:lnTo>
                  <a:lnTo>
                    <a:pt x="843" y="683"/>
                  </a:lnTo>
                  <a:lnTo>
                    <a:pt x="1125" y="409"/>
                  </a:lnTo>
                  <a:lnTo>
                    <a:pt x="736" y="352"/>
                  </a:lnTo>
                  <a:lnTo>
                    <a:pt x="563" y="0"/>
                  </a:lnTo>
                  <a:close/>
                  <a:moveTo>
                    <a:pt x="910" y="1070"/>
                  </a:moveTo>
                  <a:lnTo>
                    <a:pt x="910" y="1070"/>
                  </a:lnTo>
                  <a:lnTo>
                    <a:pt x="910" y="107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5"/>
            <p:cNvSpPr/>
            <p:nvPr/>
          </p:nvSpPr>
          <p:spPr>
            <a:xfrm>
              <a:off x="5221691" y="1594291"/>
              <a:ext cx="102846" cy="97731"/>
            </a:xfrm>
            <a:custGeom>
              <a:rect b="b" l="l" r="r" t="t"/>
              <a:pathLst>
                <a:path extrusionOk="0" h="1070" w="1126">
                  <a:moveTo>
                    <a:pt x="563" y="0"/>
                  </a:moveTo>
                  <a:lnTo>
                    <a:pt x="390" y="352"/>
                  </a:lnTo>
                  <a:lnTo>
                    <a:pt x="1" y="409"/>
                  </a:lnTo>
                  <a:lnTo>
                    <a:pt x="282" y="683"/>
                  </a:lnTo>
                  <a:lnTo>
                    <a:pt x="216" y="1070"/>
                  </a:lnTo>
                  <a:lnTo>
                    <a:pt x="563" y="887"/>
                  </a:lnTo>
                  <a:lnTo>
                    <a:pt x="910" y="1070"/>
                  </a:lnTo>
                  <a:lnTo>
                    <a:pt x="844" y="683"/>
                  </a:lnTo>
                  <a:lnTo>
                    <a:pt x="1125" y="409"/>
                  </a:lnTo>
                  <a:lnTo>
                    <a:pt x="736" y="352"/>
                  </a:lnTo>
                  <a:lnTo>
                    <a:pt x="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5"/>
            <p:cNvSpPr/>
            <p:nvPr/>
          </p:nvSpPr>
          <p:spPr>
            <a:xfrm>
              <a:off x="5086698" y="1594291"/>
              <a:ext cx="102663" cy="97731"/>
            </a:xfrm>
            <a:custGeom>
              <a:rect b="b" l="l" r="r" t="t"/>
              <a:pathLst>
                <a:path extrusionOk="0" h="1070" w="1124">
                  <a:moveTo>
                    <a:pt x="562" y="0"/>
                  </a:moveTo>
                  <a:lnTo>
                    <a:pt x="388" y="352"/>
                  </a:lnTo>
                  <a:lnTo>
                    <a:pt x="0" y="409"/>
                  </a:lnTo>
                  <a:lnTo>
                    <a:pt x="281" y="683"/>
                  </a:lnTo>
                  <a:lnTo>
                    <a:pt x="215" y="1070"/>
                  </a:lnTo>
                  <a:lnTo>
                    <a:pt x="562" y="887"/>
                  </a:lnTo>
                  <a:lnTo>
                    <a:pt x="910" y="1070"/>
                  </a:lnTo>
                  <a:lnTo>
                    <a:pt x="843" y="683"/>
                  </a:lnTo>
                  <a:lnTo>
                    <a:pt x="1124" y="409"/>
                  </a:lnTo>
                  <a:lnTo>
                    <a:pt x="736" y="352"/>
                  </a:lnTo>
                  <a:lnTo>
                    <a:pt x="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5"/>
            <p:cNvSpPr/>
            <p:nvPr/>
          </p:nvSpPr>
          <p:spPr>
            <a:xfrm>
              <a:off x="4951522" y="1594291"/>
              <a:ext cx="102846" cy="97731"/>
            </a:xfrm>
            <a:custGeom>
              <a:rect b="b" l="l" r="r" t="t"/>
              <a:pathLst>
                <a:path extrusionOk="0" h="1070" w="1126">
                  <a:moveTo>
                    <a:pt x="564" y="0"/>
                  </a:moveTo>
                  <a:lnTo>
                    <a:pt x="390" y="352"/>
                  </a:lnTo>
                  <a:lnTo>
                    <a:pt x="1" y="409"/>
                  </a:lnTo>
                  <a:lnTo>
                    <a:pt x="282" y="683"/>
                  </a:lnTo>
                  <a:lnTo>
                    <a:pt x="216" y="1070"/>
                  </a:lnTo>
                  <a:lnTo>
                    <a:pt x="564" y="887"/>
                  </a:lnTo>
                  <a:lnTo>
                    <a:pt x="910" y="1070"/>
                  </a:lnTo>
                  <a:lnTo>
                    <a:pt x="844" y="683"/>
                  </a:lnTo>
                  <a:lnTo>
                    <a:pt x="1125" y="409"/>
                  </a:lnTo>
                  <a:lnTo>
                    <a:pt x="737" y="352"/>
                  </a:lnTo>
                  <a:lnTo>
                    <a:pt x="564" y="0"/>
                  </a:lnTo>
                  <a:close/>
                  <a:moveTo>
                    <a:pt x="216" y="1070"/>
                  </a:moveTo>
                  <a:lnTo>
                    <a:pt x="216" y="1070"/>
                  </a:lnTo>
                  <a:lnTo>
                    <a:pt x="216" y="1070"/>
                  </a:lnTo>
                  <a:close/>
                  <a:moveTo>
                    <a:pt x="910" y="1070"/>
                  </a:moveTo>
                  <a:lnTo>
                    <a:pt x="910" y="1070"/>
                  </a:lnTo>
                  <a:lnTo>
                    <a:pt x="910" y="107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15"/>
          <p:cNvSpPr/>
          <p:nvPr/>
        </p:nvSpPr>
        <p:spPr>
          <a:xfrm>
            <a:off x="8103697" y="1948211"/>
            <a:ext cx="71977" cy="71886"/>
          </a:xfrm>
          <a:custGeom>
            <a:rect b="b" l="l" r="r" t="t"/>
            <a:pathLst>
              <a:path extrusionOk="0" h="771" w="772">
                <a:moveTo>
                  <a:pt x="386" y="0"/>
                </a:moveTo>
                <a:cubicBezTo>
                  <a:pt x="174" y="0"/>
                  <a:pt x="1" y="173"/>
                  <a:pt x="1" y="386"/>
                </a:cubicBezTo>
                <a:cubicBezTo>
                  <a:pt x="1" y="598"/>
                  <a:pt x="174" y="770"/>
                  <a:pt x="386" y="770"/>
                </a:cubicBezTo>
                <a:cubicBezTo>
                  <a:pt x="598" y="770"/>
                  <a:pt x="771" y="598"/>
                  <a:pt x="771" y="386"/>
                </a:cubicBezTo>
                <a:cubicBezTo>
                  <a:pt x="771" y="173"/>
                  <a:pt x="598" y="0"/>
                  <a:pt x="3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6404448" y="2065326"/>
            <a:ext cx="2193234" cy="1347477"/>
          </a:xfrm>
          <a:custGeom>
            <a:rect b="b" l="l" r="r" t="t"/>
            <a:pathLst>
              <a:path extrusionOk="0" h="11236" w="18288">
                <a:moveTo>
                  <a:pt x="11430" y="0"/>
                </a:moveTo>
                <a:lnTo>
                  <a:pt x="9144" y="6035"/>
                </a:lnTo>
                <a:lnTo>
                  <a:pt x="6858" y="3516"/>
                </a:lnTo>
                <a:lnTo>
                  <a:pt x="4572" y="6219"/>
                </a:lnTo>
                <a:lnTo>
                  <a:pt x="2287" y="9806"/>
                </a:lnTo>
                <a:lnTo>
                  <a:pt x="0" y="9318"/>
                </a:lnTo>
                <a:lnTo>
                  <a:pt x="0" y="11235"/>
                </a:lnTo>
                <a:lnTo>
                  <a:pt x="18288" y="11235"/>
                </a:lnTo>
                <a:lnTo>
                  <a:pt x="18288" y="5450"/>
                </a:lnTo>
                <a:lnTo>
                  <a:pt x="16001" y="2432"/>
                </a:lnTo>
                <a:lnTo>
                  <a:pt x="13715" y="3516"/>
                </a:lnTo>
                <a:lnTo>
                  <a:pt x="11430" y="0"/>
                </a:lnTo>
                <a:close/>
              </a:path>
            </a:pathLst>
          </a:custGeom>
          <a:gradFill>
            <a:gsLst>
              <a:gs pos="0">
                <a:schemeClr val="accent1"/>
              </a:gs>
              <a:gs pos="18000">
                <a:schemeClr val="accent2"/>
              </a:gs>
              <a:gs pos="38000">
                <a:schemeClr val="accent3"/>
              </a:gs>
              <a:gs pos="58000">
                <a:schemeClr val="accent4"/>
              </a:gs>
              <a:gs pos="80000">
                <a:schemeClr val="accent5"/>
              </a:gs>
              <a:gs pos="100000">
                <a:schemeClr val="accent6"/>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p:nvPr/>
        </p:nvSpPr>
        <p:spPr>
          <a:xfrm>
            <a:off x="6632431" y="3195032"/>
            <a:ext cx="92464" cy="92582"/>
          </a:xfrm>
          <a:custGeom>
            <a:rect b="b" l="l" r="r" t="t"/>
            <a:pathLst>
              <a:path extrusionOk="0" h="772" w="771">
                <a:moveTo>
                  <a:pt x="386" y="1"/>
                </a:moveTo>
                <a:cubicBezTo>
                  <a:pt x="173" y="1"/>
                  <a:pt x="0" y="173"/>
                  <a:pt x="0" y="386"/>
                </a:cubicBezTo>
                <a:cubicBezTo>
                  <a:pt x="0" y="598"/>
                  <a:pt x="173" y="771"/>
                  <a:pt x="386" y="771"/>
                </a:cubicBezTo>
                <a:cubicBezTo>
                  <a:pt x="598" y="771"/>
                  <a:pt x="771" y="598"/>
                  <a:pt x="771" y="386"/>
                </a:cubicBezTo>
                <a:cubicBezTo>
                  <a:pt x="771" y="173"/>
                  <a:pt x="598" y="1"/>
                  <a:pt x="3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5"/>
          <p:cNvSpPr/>
          <p:nvPr/>
        </p:nvSpPr>
        <p:spPr>
          <a:xfrm>
            <a:off x="6622597" y="3185318"/>
            <a:ext cx="112132" cy="112130"/>
          </a:xfrm>
          <a:custGeom>
            <a:rect b="b" l="l" r="r" t="t"/>
            <a:pathLst>
              <a:path extrusionOk="0" h="935" w="935">
                <a:moveTo>
                  <a:pt x="468" y="164"/>
                </a:moveTo>
                <a:cubicBezTo>
                  <a:pt x="634" y="164"/>
                  <a:pt x="769" y="300"/>
                  <a:pt x="770" y="466"/>
                </a:cubicBezTo>
                <a:cubicBezTo>
                  <a:pt x="770" y="632"/>
                  <a:pt x="634" y="767"/>
                  <a:pt x="468" y="767"/>
                </a:cubicBezTo>
                <a:cubicBezTo>
                  <a:pt x="301" y="767"/>
                  <a:pt x="166" y="632"/>
                  <a:pt x="166" y="466"/>
                </a:cubicBezTo>
                <a:cubicBezTo>
                  <a:pt x="166" y="300"/>
                  <a:pt x="301" y="164"/>
                  <a:pt x="468" y="164"/>
                </a:cubicBezTo>
                <a:close/>
                <a:moveTo>
                  <a:pt x="468" y="0"/>
                </a:moveTo>
                <a:cubicBezTo>
                  <a:pt x="210" y="0"/>
                  <a:pt x="0" y="210"/>
                  <a:pt x="0" y="467"/>
                </a:cubicBezTo>
                <a:cubicBezTo>
                  <a:pt x="0" y="725"/>
                  <a:pt x="210" y="934"/>
                  <a:pt x="468" y="934"/>
                </a:cubicBezTo>
                <a:cubicBezTo>
                  <a:pt x="725" y="934"/>
                  <a:pt x="935" y="725"/>
                  <a:pt x="935" y="467"/>
                </a:cubicBezTo>
                <a:cubicBezTo>
                  <a:pt x="935" y="210"/>
                  <a:pt x="725" y="0"/>
                  <a:pt x="4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
          <p:cNvSpPr/>
          <p:nvPr/>
        </p:nvSpPr>
        <p:spPr>
          <a:xfrm>
            <a:off x="7180622" y="2440695"/>
            <a:ext cx="92464" cy="92462"/>
          </a:xfrm>
          <a:custGeom>
            <a:rect b="b" l="l" r="r" t="t"/>
            <a:pathLst>
              <a:path extrusionOk="0" h="771" w="771">
                <a:moveTo>
                  <a:pt x="386" y="0"/>
                </a:moveTo>
                <a:cubicBezTo>
                  <a:pt x="173" y="0"/>
                  <a:pt x="1" y="173"/>
                  <a:pt x="1" y="386"/>
                </a:cubicBezTo>
                <a:cubicBezTo>
                  <a:pt x="1" y="599"/>
                  <a:pt x="173" y="771"/>
                  <a:pt x="386" y="771"/>
                </a:cubicBezTo>
                <a:cubicBezTo>
                  <a:pt x="598" y="771"/>
                  <a:pt x="770" y="599"/>
                  <a:pt x="770" y="386"/>
                </a:cubicBezTo>
                <a:cubicBezTo>
                  <a:pt x="770" y="173"/>
                  <a:pt x="598" y="0"/>
                  <a:pt x="3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p:nvPr/>
        </p:nvSpPr>
        <p:spPr>
          <a:xfrm>
            <a:off x="7170908" y="2430981"/>
            <a:ext cx="112012" cy="112010"/>
          </a:xfrm>
          <a:custGeom>
            <a:rect b="b" l="l" r="r" t="t"/>
            <a:pathLst>
              <a:path extrusionOk="0" h="934" w="934">
                <a:moveTo>
                  <a:pt x="467" y="165"/>
                </a:moveTo>
                <a:cubicBezTo>
                  <a:pt x="634" y="165"/>
                  <a:pt x="769" y="299"/>
                  <a:pt x="768" y="467"/>
                </a:cubicBezTo>
                <a:cubicBezTo>
                  <a:pt x="768" y="633"/>
                  <a:pt x="633" y="769"/>
                  <a:pt x="467" y="769"/>
                </a:cubicBezTo>
                <a:cubicBezTo>
                  <a:pt x="301" y="769"/>
                  <a:pt x="165" y="633"/>
                  <a:pt x="165" y="467"/>
                </a:cubicBezTo>
                <a:cubicBezTo>
                  <a:pt x="165" y="300"/>
                  <a:pt x="301" y="165"/>
                  <a:pt x="467" y="165"/>
                </a:cubicBezTo>
                <a:close/>
                <a:moveTo>
                  <a:pt x="467" y="1"/>
                </a:moveTo>
                <a:cubicBezTo>
                  <a:pt x="210" y="1"/>
                  <a:pt x="0" y="210"/>
                  <a:pt x="0" y="467"/>
                </a:cubicBezTo>
                <a:cubicBezTo>
                  <a:pt x="0" y="724"/>
                  <a:pt x="210" y="934"/>
                  <a:pt x="467" y="934"/>
                </a:cubicBezTo>
                <a:cubicBezTo>
                  <a:pt x="724" y="934"/>
                  <a:pt x="933" y="724"/>
                  <a:pt x="933" y="467"/>
                </a:cubicBezTo>
                <a:cubicBezTo>
                  <a:pt x="933" y="210"/>
                  <a:pt x="723" y="1"/>
                  <a:pt x="4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p:nvPr/>
        </p:nvSpPr>
        <p:spPr>
          <a:xfrm>
            <a:off x="7454897" y="2742909"/>
            <a:ext cx="92464" cy="92462"/>
          </a:xfrm>
          <a:custGeom>
            <a:rect b="b" l="l" r="r" t="t"/>
            <a:pathLst>
              <a:path extrusionOk="0" h="771" w="771">
                <a:moveTo>
                  <a:pt x="385" y="0"/>
                </a:moveTo>
                <a:cubicBezTo>
                  <a:pt x="173" y="0"/>
                  <a:pt x="1" y="172"/>
                  <a:pt x="1" y="385"/>
                </a:cubicBezTo>
                <a:cubicBezTo>
                  <a:pt x="1" y="598"/>
                  <a:pt x="173" y="771"/>
                  <a:pt x="385" y="771"/>
                </a:cubicBezTo>
                <a:cubicBezTo>
                  <a:pt x="598" y="771"/>
                  <a:pt x="770" y="598"/>
                  <a:pt x="770" y="385"/>
                </a:cubicBezTo>
                <a:cubicBezTo>
                  <a:pt x="770" y="172"/>
                  <a:pt x="598" y="0"/>
                  <a:pt x="3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5"/>
          <p:cNvSpPr/>
          <p:nvPr/>
        </p:nvSpPr>
        <p:spPr>
          <a:xfrm>
            <a:off x="7445063" y="2733075"/>
            <a:ext cx="112012" cy="112130"/>
          </a:xfrm>
          <a:custGeom>
            <a:rect b="b" l="l" r="r" t="t"/>
            <a:pathLst>
              <a:path extrusionOk="0" h="935" w="934">
                <a:moveTo>
                  <a:pt x="467" y="165"/>
                </a:moveTo>
                <a:cubicBezTo>
                  <a:pt x="634" y="165"/>
                  <a:pt x="769" y="301"/>
                  <a:pt x="769" y="467"/>
                </a:cubicBezTo>
                <a:cubicBezTo>
                  <a:pt x="769" y="634"/>
                  <a:pt x="634" y="769"/>
                  <a:pt x="467" y="769"/>
                </a:cubicBezTo>
                <a:cubicBezTo>
                  <a:pt x="302" y="769"/>
                  <a:pt x="166" y="634"/>
                  <a:pt x="166" y="467"/>
                </a:cubicBezTo>
                <a:cubicBezTo>
                  <a:pt x="166" y="301"/>
                  <a:pt x="302" y="165"/>
                  <a:pt x="467" y="165"/>
                </a:cubicBezTo>
                <a:close/>
                <a:moveTo>
                  <a:pt x="467" y="1"/>
                </a:moveTo>
                <a:cubicBezTo>
                  <a:pt x="211" y="1"/>
                  <a:pt x="1" y="210"/>
                  <a:pt x="1" y="467"/>
                </a:cubicBezTo>
                <a:cubicBezTo>
                  <a:pt x="1" y="725"/>
                  <a:pt x="211" y="935"/>
                  <a:pt x="467" y="935"/>
                </a:cubicBezTo>
                <a:cubicBezTo>
                  <a:pt x="724" y="935"/>
                  <a:pt x="934" y="725"/>
                  <a:pt x="934" y="467"/>
                </a:cubicBezTo>
                <a:cubicBezTo>
                  <a:pt x="934" y="210"/>
                  <a:pt x="724" y="1"/>
                  <a:pt x="4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7728933" y="2019034"/>
            <a:ext cx="92464" cy="92582"/>
          </a:xfrm>
          <a:custGeom>
            <a:rect b="b" l="l" r="r" t="t"/>
            <a:pathLst>
              <a:path extrusionOk="0" h="772" w="771">
                <a:moveTo>
                  <a:pt x="386" y="1"/>
                </a:moveTo>
                <a:cubicBezTo>
                  <a:pt x="173" y="1"/>
                  <a:pt x="1" y="174"/>
                  <a:pt x="1" y="386"/>
                </a:cubicBezTo>
                <a:cubicBezTo>
                  <a:pt x="1" y="598"/>
                  <a:pt x="173" y="771"/>
                  <a:pt x="386" y="771"/>
                </a:cubicBezTo>
                <a:cubicBezTo>
                  <a:pt x="599" y="771"/>
                  <a:pt x="771" y="598"/>
                  <a:pt x="771" y="386"/>
                </a:cubicBezTo>
                <a:cubicBezTo>
                  <a:pt x="771" y="174"/>
                  <a:pt x="599" y="1"/>
                  <a:pt x="3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7719219" y="2009200"/>
            <a:ext cx="112012" cy="112250"/>
          </a:xfrm>
          <a:custGeom>
            <a:rect b="b" l="l" r="r" t="t"/>
            <a:pathLst>
              <a:path extrusionOk="0" h="936" w="934">
                <a:moveTo>
                  <a:pt x="467" y="167"/>
                </a:moveTo>
                <a:cubicBezTo>
                  <a:pt x="633" y="167"/>
                  <a:pt x="769" y="302"/>
                  <a:pt x="769" y="468"/>
                </a:cubicBezTo>
                <a:cubicBezTo>
                  <a:pt x="769" y="634"/>
                  <a:pt x="633" y="770"/>
                  <a:pt x="467" y="770"/>
                </a:cubicBezTo>
                <a:cubicBezTo>
                  <a:pt x="300" y="770"/>
                  <a:pt x="165" y="634"/>
                  <a:pt x="165" y="468"/>
                </a:cubicBezTo>
                <a:cubicBezTo>
                  <a:pt x="165" y="302"/>
                  <a:pt x="300" y="167"/>
                  <a:pt x="467" y="167"/>
                </a:cubicBezTo>
                <a:close/>
                <a:moveTo>
                  <a:pt x="467" y="1"/>
                </a:moveTo>
                <a:cubicBezTo>
                  <a:pt x="210" y="1"/>
                  <a:pt x="1" y="211"/>
                  <a:pt x="1" y="468"/>
                </a:cubicBezTo>
                <a:cubicBezTo>
                  <a:pt x="1" y="725"/>
                  <a:pt x="210" y="935"/>
                  <a:pt x="467" y="935"/>
                </a:cubicBezTo>
                <a:cubicBezTo>
                  <a:pt x="724" y="935"/>
                  <a:pt x="934" y="725"/>
                  <a:pt x="934" y="468"/>
                </a:cubicBezTo>
                <a:cubicBezTo>
                  <a:pt x="934" y="211"/>
                  <a:pt x="724" y="1"/>
                  <a:pt x="4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8003088" y="2440695"/>
            <a:ext cx="92464" cy="92462"/>
          </a:xfrm>
          <a:custGeom>
            <a:rect b="b" l="l" r="r" t="t"/>
            <a:pathLst>
              <a:path extrusionOk="0" h="771" w="771">
                <a:moveTo>
                  <a:pt x="385" y="0"/>
                </a:moveTo>
                <a:cubicBezTo>
                  <a:pt x="173" y="0"/>
                  <a:pt x="0" y="173"/>
                  <a:pt x="0" y="386"/>
                </a:cubicBezTo>
                <a:cubicBezTo>
                  <a:pt x="0" y="599"/>
                  <a:pt x="173" y="771"/>
                  <a:pt x="385" y="771"/>
                </a:cubicBezTo>
                <a:cubicBezTo>
                  <a:pt x="598" y="771"/>
                  <a:pt x="771" y="599"/>
                  <a:pt x="771" y="386"/>
                </a:cubicBezTo>
                <a:cubicBezTo>
                  <a:pt x="771" y="173"/>
                  <a:pt x="598" y="0"/>
                  <a:pt x="3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p:nvPr/>
        </p:nvSpPr>
        <p:spPr>
          <a:xfrm>
            <a:off x="7993254" y="2430981"/>
            <a:ext cx="112132" cy="112010"/>
          </a:xfrm>
          <a:custGeom>
            <a:rect b="b" l="l" r="r" t="t"/>
            <a:pathLst>
              <a:path extrusionOk="0" h="934" w="935">
                <a:moveTo>
                  <a:pt x="467" y="165"/>
                </a:moveTo>
                <a:cubicBezTo>
                  <a:pt x="634" y="165"/>
                  <a:pt x="770" y="299"/>
                  <a:pt x="770" y="467"/>
                </a:cubicBezTo>
                <a:cubicBezTo>
                  <a:pt x="770" y="633"/>
                  <a:pt x="634" y="769"/>
                  <a:pt x="467" y="769"/>
                </a:cubicBezTo>
                <a:cubicBezTo>
                  <a:pt x="301" y="769"/>
                  <a:pt x="165" y="633"/>
                  <a:pt x="165" y="467"/>
                </a:cubicBezTo>
                <a:cubicBezTo>
                  <a:pt x="165" y="300"/>
                  <a:pt x="301" y="165"/>
                  <a:pt x="467" y="165"/>
                </a:cubicBezTo>
                <a:close/>
                <a:moveTo>
                  <a:pt x="467" y="1"/>
                </a:moveTo>
                <a:cubicBezTo>
                  <a:pt x="210" y="1"/>
                  <a:pt x="0" y="210"/>
                  <a:pt x="0" y="467"/>
                </a:cubicBezTo>
                <a:cubicBezTo>
                  <a:pt x="0" y="724"/>
                  <a:pt x="210" y="934"/>
                  <a:pt x="467" y="934"/>
                </a:cubicBezTo>
                <a:cubicBezTo>
                  <a:pt x="725" y="934"/>
                  <a:pt x="935" y="724"/>
                  <a:pt x="935" y="467"/>
                </a:cubicBezTo>
                <a:cubicBezTo>
                  <a:pt x="935" y="210"/>
                  <a:pt x="725" y="1"/>
                  <a:pt x="4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8277243" y="2310575"/>
            <a:ext cx="92464" cy="92582"/>
          </a:xfrm>
          <a:custGeom>
            <a:rect b="b" l="l" r="r" t="t"/>
            <a:pathLst>
              <a:path extrusionOk="0" h="772" w="771">
                <a:moveTo>
                  <a:pt x="385" y="1"/>
                </a:moveTo>
                <a:cubicBezTo>
                  <a:pt x="172" y="1"/>
                  <a:pt x="0" y="174"/>
                  <a:pt x="0" y="387"/>
                </a:cubicBezTo>
                <a:cubicBezTo>
                  <a:pt x="0" y="599"/>
                  <a:pt x="172" y="771"/>
                  <a:pt x="385" y="771"/>
                </a:cubicBezTo>
                <a:cubicBezTo>
                  <a:pt x="598" y="771"/>
                  <a:pt x="771" y="599"/>
                  <a:pt x="771" y="387"/>
                </a:cubicBezTo>
                <a:cubicBezTo>
                  <a:pt x="771" y="174"/>
                  <a:pt x="598" y="1"/>
                  <a:pt x="3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8267409" y="2300861"/>
            <a:ext cx="112132" cy="112130"/>
          </a:xfrm>
          <a:custGeom>
            <a:rect b="b" l="l" r="r" t="t"/>
            <a:pathLst>
              <a:path extrusionOk="0" h="935" w="935">
                <a:moveTo>
                  <a:pt x="467" y="165"/>
                </a:moveTo>
                <a:cubicBezTo>
                  <a:pt x="635" y="165"/>
                  <a:pt x="771" y="300"/>
                  <a:pt x="769" y="467"/>
                </a:cubicBezTo>
                <a:cubicBezTo>
                  <a:pt x="769" y="632"/>
                  <a:pt x="634" y="768"/>
                  <a:pt x="467" y="768"/>
                </a:cubicBezTo>
                <a:cubicBezTo>
                  <a:pt x="301" y="768"/>
                  <a:pt x="165" y="632"/>
                  <a:pt x="165" y="467"/>
                </a:cubicBezTo>
                <a:cubicBezTo>
                  <a:pt x="165" y="300"/>
                  <a:pt x="301" y="165"/>
                  <a:pt x="467" y="165"/>
                </a:cubicBezTo>
                <a:close/>
                <a:moveTo>
                  <a:pt x="467" y="1"/>
                </a:moveTo>
                <a:cubicBezTo>
                  <a:pt x="210" y="1"/>
                  <a:pt x="0" y="211"/>
                  <a:pt x="0" y="468"/>
                </a:cubicBezTo>
                <a:cubicBezTo>
                  <a:pt x="0" y="724"/>
                  <a:pt x="210" y="934"/>
                  <a:pt x="467" y="934"/>
                </a:cubicBezTo>
                <a:cubicBezTo>
                  <a:pt x="726" y="934"/>
                  <a:pt x="934" y="724"/>
                  <a:pt x="934" y="468"/>
                </a:cubicBezTo>
                <a:cubicBezTo>
                  <a:pt x="934" y="211"/>
                  <a:pt x="725" y="1"/>
                  <a:pt x="46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txBox="1"/>
          <p:nvPr/>
        </p:nvSpPr>
        <p:spPr>
          <a:xfrm>
            <a:off x="7219416" y="3534979"/>
            <a:ext cx="307500" cy="40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accent3"/>
                </a:solidFill>
                <a:latin typeface="Fira Sans Extra Condensed"/>
                <a:ea typeface="Fira Sans Extra Condensed"/>
                <a:cs typeface="Fira Sans Extra Condensed"/>
                <a:sym typeface="Fira Sans Extra Condensed"/>
              </a:rPr>
              <a:t>C</a:t>
            </a:r>
            <a:endParaRPr b="1" sz="1000">
              <a:solidFill>
                <a:schemeClr val="accent3"/>
              </a:solidFill>
              <a:latin typeface="Fira Sans Extra Condensed"/>
              <a:ea typeface="Fira Sans Extra Condensed"/>
              <a:cs typeface="Fira Sans Extra Condensed"/>
              <a:sym typeface="Fira Sans Extra Condensed"/>
            </a:endParaRPr>
          </a:p>
        </p:txBody>
      </p:sp>
      <p:sp>
        <p:nvSpPr>
          <p:cNvPr id="125" name="Google Shape;125;p15"/>
          <p:cNvSpPr txBox="1"/>
          <p:nvPr/>
        </p:nvSpPr>
        <p:spPr>
          <a:xfrm>
            <a:off x="6865435" y="3534979"/>
            <a:ext cx="370500" cy="40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accent2"/>
                </a:solidFill>
                <a:latin typeface="Fira Sans Extra Condensed"/>
                <a:ea typeface="Fira Sans Extra Condensed"/>
                <a:cs typeface="Fira Sans Extra Condensed"/>
                <a:sym typeface="Fira Sans Extra Condensed"/>
              </a:rPr>
              <a:t>B</a:t>
            </a:r>
            <a:endParaRPr b="1" sz="1000">
              <a:solidFill>
                <a:schemeClr val="accent2"/>
              </a:solidFill>
              <a:latin typeface="Fira Sans Extra Condensed"/>
              <a:ea typeface="Fira Sans Extra Condensed"/>
              <a:cs typeface="Fira Sans Extra Condensed"/>
              <a:sym typeface="Fira Sans Extra Condensed"/>
            </a:endParaRPr>
          </a:p>
        </p:txBody>
      </p:sp>
      <p:sp>
        <p:nvSpPr>
          <p:cNvPr id="126" name="Google Shape;126;p15"/>
          <p:cNvSpPr txBox="1"/>
          <p:nvPr/>
        </p:nvSpPr>
        <p:spPr>
          <a:xfrm>
            <a:off x="6511453" y="3534979"/>
            <a:ext cx="370500" cy="40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accent1"/>
                </a:solidFill>
                <a:latin typeface="Fira Sans Extra Condensed"/>
                <a:ea typeface="Fira Sans Extra Condensed"/>
                <a:cs typeface="Fira Sans Extra Condensed"/>
                <a:sym typeface="Fira Sans Extra Condensed"/>
              </a:rPr>
              <a:t>A</a:t>
            </a:r>
            <a:endParaRPr b="1" sz="1000">
              <a:solidFill>
                <a:schemeClr val="accent1"/>
              </a:solidFill>
              <a:latin typeface="Fira Sans Extra Condensed"/>
              <a:ea typeface="Fira Sans Extra Condensed"/>
              <a:cs typeface="Fira Sans Extra Condensed"/>
              <a:sym typeface="Fira Sans Extra Condensed"/>
            </a:endParaRPr>
          </a:p>
        </p:txBody>
      </p:sp>
      <p:sp>
        <p:nvSpPr>
          <p:cNvPr id="127" name="Google Shape;127;p15"/>
          <p:cNvSpPr txBox="1"/>
          <p:nvPr/>
        </p:nvSpPr>
        <p:spPr>
          <a:xfrm>
            <a:off x="8155457" y="3534979"/>
            <a:ext cx="307500" cy="40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accent6"/>
                </a:solidFill>
                <a:latin typeface="Fira Sans Extra Condensed"/>
                <a:ea typeface="Fira Sans Extra Condensed"/>
                <a:cs typeface="Fira Sans Extra Condensed"/>
                <a:sym typeface="Fira Sans Extra Condensed"/>
              </a:rPr>
              <a:t>F</a:t>
            </a:r>
            <a:endParaRPr b="1" sz="1000">
              <a:solidFill>
                <a:schemeClr val="accent6"/>
              </a:solidFill>
              <a:latin typeface="Fira Sans Extra Condensed"/>
              <a:ea typeface="Fira Sans Extra Condensed"/>
              <a:cs typeface="Fira Sans Extra Condensed"/>
              <a:sym typeface="Fira Sans Extra Condensed"/>
            </a:endParaRPr>
          </a:p>
        </p:txBody>
      </p:sp>
      <p:sp>
        <p:nvSpPr>
          <p:cNvPr id="128" name="Google Shape;128;p15"/>
          <p:cNvSpPr txBox="1"/>
          <p:nvPr/>
        </p:nvSpPr>
        <p:spPr>
          <a:xfrm>
            <a:off x="7864427" y="3534979"/>
            <a:ext cx="307500" cy="40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accent5"/>
                </a:solidFill>
                <a:latin typeface="Fira Sans Extra Condensed"/>
                <a:ea typeface="Fira Sans Extra Condensed"/>
                <a:cs typeface="Fira Sans Extra Condensed"/>
                <a:sym typeface="Fira Sans Extra Condensed"/>
              </a:rPr>
              <a:t>E</a:t>
            </a:r>
            <a:endParaRPr b="1" sz="1000">
              <a:solidFill>
                <a:schemeClr val="accent5"/>
              </a:solidFill>
              <a:latin typeface="Fira Sans Extra Condensed"/>
              <a:ea typeface="Fira Sans Extra Condensed"/>
              <a:cs typeface="Fira Sans Extra Condensed"/>
              <a:sym typeface="Fira Sans Extra Condensed"/>
            </a:endParaRPr>
          </a:p>
        </p:txBody>
      </p:sp>
      <p:sp>
        <p:nvSpPr>
          <p:cNvPr id="129" name="Google Shape;129;p15"/>
          <p:cNvSpPr txBox="1"/>
          <p:nvPr/>
        </p:nvSpPr>
        <p:spPr>
          <a:xfrm>
            <a:off x="7510446" y="3534979"/>
            <a:ext cx="370500" cy="40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000">
                <a:solidFill>
                  <a:schemeClr val="accent4"/>
                </a:solidFill>
                <a:latin typeface="Fira Sans Extra Condensed"/>
                <a:ea typeface="Fira Sans Extra Condensed"/>
                <a:cs typeface="Fira Sans Extra Condensed"/>
                <a:sym typeface="Fira Sans Extra Condensed"/>
              </a:rPr>
              <a:t>D</a:t>
            </a:r>
            <a:endParaRPr b="1" sz="1000">
              <a:solidFill>
                <a:schemeClr val="accent4"/>
              </a:solidFill>
              <a:latin typeface="Fira Sans Extra Condensed"/>
              <a:ea typeface="Fira Sans Extra Condensed"/>
              <a:cs typeface="Fira Sans Extra Condensed"/>
              <a:sym typeface="Fira Sans Extra Condensed"/>
            </a:endParaRPr>
          </a:p>
        </p:txBody>
      </p:sp>
      <p:sp>
        <p:nvSpPr>
          <p:cNvPr id="130" name="Google Shape;130;p15"/>
          <p:cNvSpPr/>
          <p:nvPr/>
        </p:nvSpPr>
        <p:spPr>
          <a:xfrm>
            <a:off x="7423049" y="1578450"/>
            <a:ext cx="706127" cy="388649"/>
          </a:xfrm>
          <a:custGeom>
            <a:rect b="b" l="l" r="r" t="t"/>
            <a:pathLst>
              <a:path extrusionOk="0" h="3075" w="5587">
                <a:moveTo>
                  <a:pt x="959" y="0"/>
                </a:moveTo>
                <a:cubicBezTo>
                  <a:pt x="431" y="0"/>
                  <a:pt x="0" y="431"/>
                  <a:pt x="0" y="958"/>
                </a:cubicBezTo>
                <a:cubicBezTo>
                  <a:pt x="0" y="1485"/>
                  <a:pt x="432" y="1917"/>
                  <a:pt x="959" y="1917"/>
                </a:cubicBezTo>
                <a:lnTo>
                  <a:pt x="2125" y="1917"/>
                </a:lnTo>
                <a:lnTo>
                  <a:pt x="2793" y="3075"/>
                </a:lnTo>
                <a:lnTo>
                  <a:pt x="3463" y="1917"/>
                </a:lnTo>
                <a:lnTo>
                  <a:pt x="4629" y="1917"/>
                </a:lnTo>
                <a:cubicBezTo>
                  <a:pt x="5156" y="1917"/>
                  <a:pt x="5587" y="1485"/>
                  <a:pt x="5587" y="958"/>
                </a:cubicBezTo>
                <a:cubicBezTo>
                  <a:pt x="5586" y="432"/>
                  <a:pt x="5156" y="0"/>
                  <a:pt x="462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5"/>
          <p:cNvSpPr/>
          <p:nvPr/>
        </p:nvSpPr>
        <p:spPr>
          <a:xfrm>
            <a:off x="6880624" y="2008868"/>
            <a:ext cx="702230" cy="386622"/>
          </a:xfrm>
          <a:custGeom>
            <a:rect b="b" l="l" r="r" t="t"/>
            <a:pathLst>
              <a:path extrusionOk="0" h="3076" w="5587">
                <a:moveTo>
                  <a:pt x="958" y="1"/>
                </a:moveTo>
                <a:cubicBezTo>
                  <a:pt x="431" y="1"/>
                  <a:pt x="0" y="432"/>
                  <a:pt x="0" y="958"/>
                </a:cubicBezTo>
                <a:cubicBezTo>
                  <a:pt x="0" y="1485"/>
                  <a:pt x="431" y="1916"/>
                  <a:pt x="958" y="1916"/>
                </a:cubicBezTo>
                <a:lnTo>
                  <a:pt x="2124" y="1916"/>
                </a:lnTo>
                <a:lnTo>
                  <a:pt x="2793" y="3075"/>
                </a:lnTo>
                <a:lnTo>
                  <a:pt x="3463" y="1916"/>
                </a:lnTo>
                <a:lnTo>
                  <a:pt x="4629" y="1916"/>
                </a:lnTo>
                <a:cubicBezTo>
                  <a:pt x="5156" y="1916"/>
                  <a:pt x="5587" y="1485"/>
                  <a:pt x="5587" y="958"/>
                </a:cubicBezTo>
                <a:cubicBezTo>
                  <a:pt x="5587" y="432"/>
                  <a:pt x="5156" y="1"/>
                  <a:pt x="46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5"/>
          <p:cNvSpPr txBox="1"/>
          <p:nvPr/>
        </p:nvSpPr>
        <p:spPr>
          <a:xfrm>
            <a:off x="6798450" y="1946496"/>
            <a:ext cx="856800" cy="25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Fira Sans Extra Condensed"/>
                <a:ea typeface="Fira Sans Extra Condensed"/>
                <a:cs typeface="Fira Sans Extra Condensed"/>
                <a:sym typeface="Fira Sans Extra Condensed"/>
              </a:rPr>
              <a:t>275</a:t>
            </a:r>
            <a:endParaRPr b="1">
              <a:solidFill>
                <a:schemeClr val="lt1"/>
              </a:solidFill>
              <a:latin typeface="Fira Sans Extra Condensed"/>
              <a:ea typeface="Fira Sans Extra Condensed"/>
              <a:cs typeface="Fira Sans Extra Condensed"/>
              <a:sym typeface="Fira Sans Extra Condensed"/>
            </a:endParaRPr>
          </a:p>
        </p:txBody>
      </p:sp>
      <p:sp>
        <p:nvSpPr>
          <p:cNvPr id="133" name="Google Shape;133;p15"/>
          <p:cNvSpPr txBox="1"/>
          <p:nvPr/>
        </p:nvSpPr>
        <p:spPr>
          <a:xfrm>
            <a:off x="7347337" y="1515327"/>
            <a:ext cx="856800" cy="2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a:solidFill>
                  <a:schemeClr val="lt1"/>
                </a:solidFill>
                <a:latin typeface="Fira Sans Extra Condensed"/>
                <a:ea typeface="Fira Sans Extra Condensed"/>
                <a:cs typeface="Fira Sans Extra Condensed"/>
                <a:sym typeface="Fira Sans Extra Condensed"/>
              </a:rPr>
              <a:t>482</a:t>
            </a:r>
            <a:endParaRPr b="1">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6"/>
          <p:cNvSpPr txBox="1"/>
          <p:nvPr/>
        </p:nvSpPr>
        <p:spPr>
          <a:xfrm>
            <a:off x="218975" y="292625"/>
            <a:ext cx="8384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Our </a:t>
            </a:r>
            <a:r>
              <a:rPr b="1" lang="en" sz="2800">
                <a:latin typeface="Fira Sans Extra Condensed"/>
                <a:ea typeface="Fira Sans Extra Condensed"/>
                <a:cs typeface="Fira Sans Extra Condensed"/>
                <a:sym typeface="Fira Sans Extra Condensed"/>
              </a:rPr>
              <a:t>Problem Statement</a:t>
            </a:r>
            <a:endParaRPr b="1" sz="2800">
              <a:solidFill>
                <a:srgbClr val="000000"/>
              </a:solidFill>
              <a:latin typeface="Fira Sans Extra Condensed"/>
              <a:ea typeface="Fira Sans Extra Condensed"/>
              <a:cs typeface="Fira Sans Extra Condensed"/>
              <a:sym typeface="Fira Sans Extra Condensed"/>
            </a:endParaRPr>
          </a:p>
        </p:txBody>
      </p:sp>
      <p:sp>
        <p:nvSpPr>
          <p:cNvPr id="139" name="Google Shape;139;p16"/>
          <p:cNvSpPr txBox="1"/>
          <p:nvPr/>
        </p:nvSpPr>
        <p:spPr>
          <a:xfrm>
            <a:off x="340800" y="865325"/>
            <a:ext cx="8462400" cy="303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As part of our agreement, our points of focus are as follows</a:t>
            </a:r>
            <a:r>
              <a:rPr lang="en" sz="1600">
                <a:solidFill>
                  <a:schemeClr val="dk1"/>
                </a:solidFill>
                <a:latin typeface="Fira Sans Extra Condensed"/>
                <a:ea typeface="Fira Sans Extra Condensed"/>
                <a:cs typeface="Fira Sans Extra Condensed"/>
                <a:sym typeface="Fira Sans Extra Condensed"/>
              </a:rPr>
              <a:t>:</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To predict the sale price of the houses in Ames;</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To identify the neighborhood in Ames that commands the highest sale price of housing;</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To recommend features that would lead to the greatest fluctuation in sale prices of the houses.</a:t>
            </a:r>
            <a:endParaRPr sz="1600">
              <a:solidFill>
                <a:schemeClr val="dk1"/>
              </a:solidFill>
              <a:latin typeface="Fira Sans Extra Condensed"/>
              <a:ea typeface="Fira Sans Extra Condensed"/>
              <a:cs typeface="Fira Sans Extra Condensed"/>
              <a:sym typeface="Fira Sans Extra Condensed"/>
            </a:endParaRPr>
          </a:p>
          <a:p>
            <a:pPr indent="0" lvl="0" marL="914400" rtl="0" algn="l">
              <a:lnSpc>
                <a:spcPct val="115000"/>
              </a:lnSpc>
              <a:spcBef>
                <a:spcPts val="1600"/>
              </a:spcBef>
              <a:spcAft>
                <a:spcPts val="0"/>
              </a:spcAft>
              <a:buNone/>
            </a:pPr>
            <a:r>
              <a:t/>
            </a: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lnSpc>
                <a:spcPct val="115000"/>
              </a:lnSpc>
              <a:spcBef>
                <a:spcPts val="160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Our engagement has concluded as of 13 May 2021 and we are pleased to present our findings:</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Methodology</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House Prediction Model</a:t>
            </a:r>
            <a:endParaRPr sz="1600">
              <a:solidFill>
                <a:schemeClr val="dk1"/>
              </a:solidFill>
              <a:latin typeface="Fira Sans Extra Condensed"/>
              <a:ea typeface="Fira Sans Extra Condensed"/>
              <a:cs typeface="Fira Sans Extra Condensed"/>
              <a:sym typeface="Fira Sans Extra Condensed"/>
            </a:endParaRPr>
          </a:p>
          <a:p>
            <a:pPr indent="-330200" lvl="1" marL="9144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Recommendations of neighbourhood and features to focus on</a:t>
            </a:r>
            <a:endParaRPr sz="1600">
              <a:solidFill>
                <a:schemeClr val="dk1"/>
              </a:solidFill>
              <a:latin typeface="Fira Sans Extra Condensed"/>
              <a:ea typeface="Fira Sans Extra Condensed"/>
              <a:cs typeface="Fira Sans Extra Condensed"/>
              <a:sym typeface="Fira Sans Extra Condensed"/>
            </a:endParaRPr>
          </a:p>
        </p:txBody>
      </p:sp>
      <p:sp>
        <p:nvSpPr>
          <p:cNvPr id="140" name="Google Shape;140;p16"/>
          <p:cNvSpPr/>
          <p:nvPr/>
        </p:nvSpPr>
        <p:spPr>
          <a:xfrm>
            <a:off x="4973525" y="3210034"/>
            <a:ext cx="4086250" cy="484"/>
          </a:xfrm>
          <a:custGeom>
            <a:rect b="b" l="l" r="r" t="t"/>
            <a:pathLst>
              <a:path extrusionOk="0" fill="none" h="1" w="8437">
                <a:moveTo>
                  <a:pt x="1" y="0"/>
                </a:moveTo>
                <a:lnTo>
                  <a:pt x="8436" y="0"/>
                </a:lnTo>
              </a:path>
            </a:pathLst>
          </a:custGeom>
          <a:noFill/>
          <a:ln cap="rnd" cmpd="sng" w="75">
            <a:solidFill>
              <a:srgbClr val="E0E0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txBox="1"/>
          <p:nvPr/>
        </p:nvSpPr>
        <p:spPr>
          <a:xfrm>
            <a:off x="218975" y="292625"/>
            <a:ext cx="83841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Fira Sans Extra Condensed"/>
                <a:ea typeface="Fira Sans Extra Condensed"/>
                <a:cs typeface="Fira Sans Extra Condensed"/>
                <a:sym typeface="Fira Sans Extra Condensed"/>
              </a:rPr>
              <a:t>What do you think are some features used to predict housing price?</a:t>
            </a:r>
            <a:endParaRPr b="1" sz="2500">
              <a:solidFill>
                <a:srgbClr val="000000"/>
              </a:solidFill>
              <a:latin typeface="Fira Sans Extra Condensed"/>
              <a:ea typeface="Fira Sans Extra Condensed"/>
              <a:cs typeface="Fira Sans Extra Condensed"/>
              <a:sym typeface="Fira Sans Extra Condensed"/>
            </a:endParaRPr>
          </a:p>
        </p:txBody>
      </p:sp>
      <p:sp>
        <p:nvSpPr>
          <p:cNvPr id="146" name="Google Shape;146;p17"/>
          <p:cNvSpPr txBox="1"/>
          <p:nvPr/>
        </p:nvSpPr>
        <p:spPr>
          <a:xfrm>
            <a:off x="630450" y="2324225"/>
            <a:ext cx="8495100" cy="322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Fira Sans Extra Condensed"/>
                <a:ea typeface="Fira Sans Extra Condensed"/>
                <a:cs typeface="Fira Sans Extra Condensed"/>
                <a:sym typeface="Fira Sans Extra Condensed"/>
              </a:rPr>
              <a:t>    Living Area                               No. of Bathrooms                        Age of house                              Neighborhood</a:t>
            </a:r>
            <a:endParaRPr b="1" sz="16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600"/>
              </a:spcBef>
              <a:spcAft>
                <a:spcPts val="0"/>
              </a:spcAft>
              <a:buNone/>
            </a:pPr>
            <a:r>
              <a:t/>
            </a:r>
            <a:endParaRPr b="1" sz="16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600"/>
              </a:spcBef>
              <a:spcAft>
                <a:spcPts val="0"/>
              </a:spcAft>
              <a:buNone/>
            </a:pPr>
            <a:r>
              <a:t/>
            </a:r>
            <a:endParaRPr b="1" sz="16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600"/>
              </a:spcBef>
              <a:spcAft>
                <a:spcPts val="1600"/>
              </a:spcAft>
              <a:buNone/>
            </a:pPr>
            <a:br>
              <a:rPr b="1" lang="en" sz="1600">
                <a:solidFill>
                  <a:schemeClr val="dk1"/>
                </a:solidFill>
                <a:latin typeface="Fira Sans Extra Condensed"/>
                <a:ea typeface="Fira Sans Extra Condensed"/>
                <a:cs typeface="Fira Sans Extra Condensed"/>
                <a:sym typeface="Fira Sans Extra Condensed"/>
              </a:rPr>
            </a:br>
            <a:br>
              <a:rPr b="1" lang="en" sz="1600">
                <a:solidFill>
                  <a:schemeClr val="dk1"/>
                </a:solidFill>
                <a:latin typeface="Fira Sans Extra Condensed"/>
                <a:ea typeface="Fira Sans Extra Condensed"/>
                <a:cs typeface="Fira Sans Extra Condensed"/>
                <a:sym typeface="Fira Sans Extra Condensed"/>
              </a:rPr>
            </a:br>
            <a:r>
              <a:rPr b="1" lang="en" sz="1600">
                <a:solidFill>
                  <a:schemeClr val="dk1"/>
                </a:solidFill>
                <a:latin typeface="Fira Sans Extra Condensed"/>
                <a:ea typeface="Fira Sans Extra Condensed"/>
                <a:cs typeface="Fira Sans Extra Condensed"/>
                <a:sym typeface="Fira Sans Extra Condensed"/>
              </a:rPr>
              <a:t>Overall Quality                        Presence of porch                 Presence of basement                   Type of heating</a:t>
            </a:r>
            <a:endParaRPr b="1" sz="1600">
              <a:solidFill>
                <a:schemeClr val="dk1"/>
              </a:solidFill>
              <a:latin typeface="Fira Sans Extra Condensed"/>
              <a:ea typeface="Fira Sans Extra Condensed"/>
              <a:cs typeface="Fira Sans Extra Condensed"/>
              <a:sym typeface="Fira Sans Extra Condensed"/>
            </a:endParaRPr>
          </a:p>
        </p:txBody>
      </p:sp>
      <p:pic>
        <p:nvPicPr>
          <p:cNvPr id="147" name="Google Shape;147;p17"/>
          <p:cNvPicPr preferRelativeResize="0"/>
          <p:nvPr/>
        </p:nvPicPr>
        <p:blipFill>
          <a:blip r:embed="rId3">
            <a:alphaModFix/>
          </a:blip>
          <a:stretch>
            <a:fillRect/>
          </a:stretch>
        </p:blipFill>
        <p:spPr>
          <a:xfrm>
            <a:off x="2490000" y="1009199"/>
            <a:ext cx="1963417" cy="1280102"/>
          </a:xfrm>
          <a:prstGeom prst="rect">
            <a:avLst/>
          </a:prstGeom>
          <a:noFill/>
          <a:ln>
            <a:noFill/>
          </a:ln>
        </p:spPr>
      </p:pic>
      <p:pic>
        <p:nvPicPr>
          <p:cNvPr id="148" name="Google Shape;148;p17"/>
          <p:cNvPicPr preferRelativeResize="0"/>
          <p:nvPr/>
        </p:nvPicPr>
        <p:blipFill>
          <a:blip r:embed="rId4">
            <a:alphaModFix/>
          </a:blip>
          <a:stretch>
            <a:fillRect/>
          </a:stretch>
        </p:blipFill>
        <p:spPr>
          <a:xfrm>
            <a:off x="370049" y="1004375"/>
            <a:ext cx="1890474" cy="1289775"/>
          </a:xfrm>
          <a:prstGeom prst="rect">
            <a:avLst/>
          </a:prstGeom>
          <a:noFill/>
          <a:ln>
            <a:noFill/>
          </a:ln>
        </p:spPr>
      </p:pic>
      <p:pic>
        <p:nvPicPr>
          <p:cNvPr id="149" name="Google Shape;149;p17"/>
          <p:cNvPicPr preferRelativeResize="0"/>
          <p:nvPr/>
        </p:nvPicPr>
        <p:blipFill>
          <a:blip r:embed="rId5">
            <a:alphaModFix/>
          </a:blip>
          <a:stretch>
            <a:fillRect/>
          </a:stretch>
        </p:blipFill>
        <p:spPr>
          <a:xfrm>
            <a:off x="4682900" y="1009200"/>
            <a:ext cx="1920150" cy="1280100"/>
          </a:xfrm>
          <a:prstGeom prst="rect">
            <a:avLst/>
          </a:prstGeom>
          <a:noFill/>
          <a:ln>
            <a:noFill/>
          </a:ln>
        </p:spPr>
      </p:pic>
      <p:pic>
        <p:nvPicPr>
          <p:cNvPr id="150" name="Google Shape;150;p17"/>
          <p:cNvPicPr preferRelativeResize="0"/>
          <p:nvPr/>
        </p:nvPicPr>
        <p:blipFill>
          <a:blip r:embed="rId6">
            <a:alphaModFix/>
          </a:blip>
          <a:stretch>
            <a:fillRect/>
          </a:stretch>
        </p:blipFill>
        <p:spPr>
          <a:xfrm>
            <a:off x="7182825" y="1010472"/>
            <a:ext cx="1273915" cy="1280100"/>
          </a:xfrm>
          <a:prstGeom prst="rect">
            <a:avLst/>
          </a:prstGeom>
          <a:noFill/>
          <a:ln>
            <a:noFill/>
          </a:ln>
        </p:spPr>
      </p:pic>
      <p:pic>
        <p:nvPicPr>
          <p:cNvPr id="151" name="Google Shape;151;p17"/>
          <p:cNvPicPr preferRelativeResize="0"/>
          <p:nvPr/>
        </p:nvPicPr>
        <p:blipFill>
          <a:blip r:embed="rId7">
            <a:alphaModFix/>
          </a:blip>
          <a:stretch>
            <a:fillRect/>
          </a:stretch>
        </p:blipFill>
        <p:spPr>
          <a:xfrm>
            <a:off x="6859713" y="3020550"/>
            <a:ext cx="1920150" cy="1280106"/>
          </a:xfrm>
          <a:prstGeom prst="rect">
            <a:avLst/>
          </a:prstGeom>
          <a:noFill/>
          <a:ln>
            <a:noFill/>
          </a:ln>
        </p:spPr>
      </p:pic>
      <p:pic>
        <p:nvPicPr>
          <p:cNvPr id="152" name="Google Shape;152;p17"/>
          <p:cNvPicPr preferRelativeResize="0"/>
          <p:nvPr/>
        </p:nvPicPr>
        <p:blipFill>
          <a:blip r:embed="rId8">
            <a:alphaModFix/>
          </a:blip>
          <a:stretch>
            <a:fillRect/>
          </a:stretch>
        </p:blipFill>
        <p:spPr>
          <a:xfrm>
            <a:off x="4696492" y="3020550"/>
            <a:ext cx="1920150" cy="1280743"/>
          </a:xfrm>
          <a:prstGeom prst="rect">
            <a:avLst/>
          </a:prstGeom>
          <a:noFill/>
          <a:ln>
            <a:noFill/>
          </a:ln>
        </p:spPr>
      </p:pic>
      <p:pic>
        <p:nvPicPr>
          <p:cNvPr id="153" name="Google Shape;153;p17"/>
          <p:cNvPicPr preferRelativeResize="0"/>
          <p:nvPr/>
        </p:nvPicPr>
        <p:blipFill>
          <a:blip r:embed="rId9">
            <a:alphaModFix/>
          </a:blip>
          <a:stretch>
            <a:fillRect/>
          </a:stretch>
        </p:blipFill>
        <p:spPr>
          <a:xfrm>
            <a:off x="2533271" y="3020550"/>
            <a:ext cx="1920150" cy="1279777"/>
          </a:xfrm>
          <a:prstGeom prst="rect">
            <a:avLst/>
          </a:prstGeom>
          <a:noFill/>
          <a:ln>
            <a:noFill/>
          </a:ln>
        </p:spPr>
      </p:pic>
      <p:pic>
        <p:nvPicPr>
          <p:cNvPr id="154" name="Google Shape;154;p17"/>
          <p:cNvPicPr preferRelativeResize="0"/>
          <p:nvPr/>
        </p:nvPicPr>
        <p:blipFill>
          <a:blip r:embed="rId10">
            <a:alphaModFix/>
          </a:blip>
          <a:stretch>
            <a:fillRect/>
          </a:stretch>
        </p:blipFill>
        <p:spPr>
          <a:xfrm>
            <a:off x="370050" y="3020388"/>
            <a:ext cx="1920150" cy="128010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2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0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8"/>
          <p:cNvSpPr txBox="1"/>
          <p:nvPr/>
        </p:nvSpPr>
        <p:spPr>
          <a:xfrm>
            <a:off x="311700" y="292625"/>
            <a:ext cx="8520600" cy="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Our Methodology</a:t>
            </a:r>
            <a:endParaRPr b="1" sz="2800">
              <a:solidFill>
                <a:srgbClr val="000000"/>
              </a:solidFill>
              <a:latin typeface="Fira Sans Extra Condensed"/>
              <a:ea typeface="Fira Sans Extra Condensed"/>
              <a:cs typeface="Fira Sans Extra Condensed"/>
              <a:sym typeface="Fira Sans Extra Condensed"/>
            </a:endParaRPr>
          </a:p>
        </p:txBody>
      </p:sp>
      <p:sp>
        <p:nvSpPr>
          <p:cNvPr id="160" name="Google Shape;160;p18"/>
          <p:cNvSpPr/>
          <p:nvPr/>
        </p:nvSpPr>
        <p:spPr>
          <a:xfrm>
            <a:off x="8537505" y="932532"/>
            <a:ext cx="22399" cy="5187"/>
          </a:xfrm>
          <a:custGeom>
            <a:rect b="b" l="l" r="r" t="t"/>
            <a:pathLst>
              <a:path extrusionOk="0" h="35" w="143">
                <a:moveTo>
                  <a:pt x="1" y="1"/>
                </a:moveTo>
                <a:lnTo>
                  <a:pt x="1" y="35"/>
                </a:lnTo>
                <a:lnTo>
                  <a:pt x="14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975413" y="1175853"/>
            <a:ext cx="7260058" cy="1790553"/>
          </a:xfrm>
          <a:custGeom>
            <a:rect b="b" l="l" r="r" t="t"/>
            <a:pathLst>
              <a:path extrusionOk="0" h="5850" w="21318">
                <a:moveTo>
                  <a:pt x="1" y="1"/>
                </a:moveTo>
                <a:lnTo>
                  <a:pt x="1" y="5849"/>
                </a:lnTo>
                <a:lnTo>
                  <a:pt x="21317" y="5849"/>
                </a:lnTo>
                <a:lnTo>
                  <a:pt x="21317" y="5828"/>
                </a:lnTo>
                <a:lnTo>
                  <a:pt x="22" y="5828"/>
                </a:lnTo>
                <a:lnTo>
                  <a:pt x="22"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1252967" y="3041370"/>
            <a:ext cx="7833" cy="64888"/>
          </a:xfrm>
          <a:custGeom>
            <a:rect b="b" l="l" r="r" t="t"/>
            <a:pathLst>
              <a:path extrusionOk="0" h="212" w="23">
                <a:moveTo>
                  <a:pt x="0" y="1"/>
                </a:moveTo>
                <a:lnTo>
                  <a:pt x="0" y="212"/>
                </a:lnTo>
                <a:lnTo>
                  <a:pt x="23" y="212"/>
                </a:lnTo>
                <a:lnTo>
                  <a:pt x="23"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1971201" y="3041370"/>
            <a:ext cx="8173" cy="64888"/>
          </a:xfrm>
          <a:custGeom>
            <a:rect b="b" l="l" r="r" t="t"/>
            <a:pathLst>
              <a:path extrusionOk="0" h="212" w="24">
                <a:moveTo>
                  <a:pt x="0" y="1"/>
                </a:moveTo>
                <a:lnTo>
                  <a:pt x="0" y="212"/>
                </a:lnTo>
                <a:lnTo>
                  <a:pt x="24" y="212"/>
                </a:lnTo>
                <a:lnTo>
                  <a:pt x="24"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8"/>
          <p:cNvSpPr/>
          <p:nvPr/>
        </p:nvSpPr>
        <p:spPr>
          <a:xfrm>
            <a:off x="2688754" y="3041370"/>
            <a:ext cx="8514" cy="64888"/>
          </a:xfrm>
          <a:custGeom>
            <a:rect b="b" l="l" r="r" t="t"/>
            <a:pathLst>
              <a:path extrusionOk="0" h="212" w="25">
                <a:moveTo>
                  <a:pt x="1" y="1"/>
                </a:moveTo>
                <a:lnTo>
                  <a:pt x="1" y="212"/>
                </a:lnTo>
                <a:lnTo>
                  <a:pt x="25" y="212"/>
                </a:lnTo>
                <a:lnTo>
                  <a:pt x="25"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8"/>
          <p:cNvSpPr/>
          <p:nvPr/>
        </p:nvSpPr>
        <p:spPr>
          <a:xfrm>
            <a:off x="3406648" y="3041370"/>
            <a:ext cx="8514" cy="64888"/>
          </a:xfrm>
          <a:custGeom>
            <a:rect b="b" l="l" r="r" t="t"/>
            <a:pathLst>
              <a:path extrusionOk="0" h="212" w="25">
                <a:moveTo>
                  <a:pt x="1" y="1"/>
                </a:moveTo>
                <a:lnTo>
                  <a:pt x="1" y="212"/>
                </a:lnTo>
                <a:lnTo>
                  <a:pt x="24" y="212"/>
                </a:lnTo>
                <a:lnTo>
                  <a:pt x="24"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8"/>
          <p:cNvSpPr/>
          <p:nvPr/>
        </p:nvSpPr>
        <p:spPr>
          <a:xfrm>
            <a:off x="4125223" y="3041370"/>
            <a:ext cx="8173" cy="64888"/>
          </a:xfrm>
          <a:custGeom>
            <a:rect b="b" l="l" r="r" t="t"/>
            <a:pathLst>
              <a:path extrusionOk="0" h="212" w="24">
                <a:moveTo>
                  <a:pt x="1" y="1"/>
                </a:moveTo>
                <a:lnTo>
                  <a:pt x="1" y="212"/>
                </a:lnTo>
                <a:lnTo>
                  <a:pt x="23" y="212"/>
                </a:lnTo>
                <a:lnTo>
                  <a:pt x="23"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8"/>
          <p:cNvSpPr/>
          <p:nvPr/>
        </p:nvSpPr>
        <p:spPr>
          <a:xfrm>
            <a:off x="4843116" y="3041370"/>
            <a:ext cx="7833" cy="64888"/>
          </a:xfrm>
          <a:custGeom>
            <a:rect b="b" l="l" r="r" t="t"/>
            <a:pathLst>
              <a:path extrusionOk="0" h="212" w="23">
                <a:moveTo>
                  <a:pt x="0" y="1"/>
                </a:moveTo>
                <a:lnTo>
                  <a:pt x="0" y="212"/>
                </a:lnTo>
                <a:lnTo>
                  <a:pt x="23" y="212"/>
                </a:lnTo>
                <a:lnTo>
                  <a:pt x="23"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8"/>
          <p:cNvSpPr/>
          <p:nvPr/>
        </p:nvSpPr>
        <p:spPr>
          <a:xfrm>
            <a:off x="5561350" y="3041370"/>
            <a:ext cx="7833" cy="64888"/>
          </a:xfrm>
          <a:custGeom>
            <a:rect b="b" l="l" r="r" t="t"/>
            <a:pathLst>
              <a:path extrusionOk="0" h="212" w="23">
                <a:moveTo>
                  <a:pt x="0" y="1"/>
                </a:moveTo>
                <a:lnTo>
                  <a:pt x="0" y="212"/>
                </a:lnTo>
                <a:lnTo>
                  <a:pt x="23" y="212"/>
                </a:lnTo>
                <a:lnTo>
                  <a:pt x="23"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6278903" y="3041370"/>
            <a:ext cx="8173" cy="64888"/>
          </a:xfrm>
          <a:custGeom>
            <a:rect b="b" l="l" r="r" t="t"/>
            <a:pathLst>
              <a:path extrusionOk="0" h="212" w="24">
                <a:moveTo>
                  <a:pt x="1" y="1"/>
                </a:moveTo>
                <a:lnTo>
                  <a:pt x="1" y="212"/>
                </a:lnTo>
                <a:lnTo>
                  <a:pt x="23" y="212"/>
                </a:lnTo>
                <a:lnTo>
                  <a:pt x="23"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p:nvPr/>
        </p:nvSpPr>
        <p:spPr>
          <a:xfrm>
            <a:off x="6996797" y="3041370"/>
            <a:ext cx="8173" cy="64888"/>
          </a:xfrm>
          <a:custGeom>
            <a:rect b="b" l="l" r="r" t="t"/>
            <a:pathLst>
              <a:path extrusionOk="0" h="212" w="24">
                <a:moveTo>
                  <a:pt x="1" y="1"/>
                </a:moveTo>
                <a:lnTo>
                  <a:pt x="1" y="212"/>
                </a:lnTo>
                <a:lnTo>
                  <a:pt x="23" y="212"/>
                </a:lnTo>
                <a:lnTo>
                  <a:pt x="23"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8"/>
          <p:cNvSpPr/>
          <p:nvPr/>
        </p:nvSpPr>
        <p:spPr>
          <a:xfrm>
            <a:off x="7715031" y="3041370"/>
            <a:ext cx="8173" cy="64888"/>
          </a:xfrm>
          <a:custGeom>
            <a:rect b="b" l="l" r="r" t="t"/>
            <a:pathLst>
              <a:path extrusionOk="0" h="212" w="24">
                <a:moveTo>
                  <a:pt x="0" y="1"/>
                </a:moveTo>
                <a:lnTo>
                  <a:pt x="0" y="212"/>
                </a:lnTo>
                <a:lnTo>
                  <a:pt x="24" y="212"/>
                </a:lnTo>
                <a:lnTo>
                  <a:pt x="24"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8"/>
          <p:cNvSpPr/>
          <p:nvPr/>
        </p:nvSpPr>
        <p:spPr>
          <a:xfrm>
            <a:off x="902194" y="2673776"/>
            <a:ext cx="71858" cy="7652"/>
          </a:xfrm>
          <a:custGeom>
            <a:rect b="b" l="l" r="r" t="t"/>
            <a:pathLst>
              <a:path extrusionOk="0" h="25" w="211">
                <a:moveTo>
                  <a:pt x="0" y="1"/>
                </a:moveTo>
                <a:lnTo>
                  <a:pt x="0" y="24"/>
                </a:lnTo>
                <a:lnTo>
                  <a:pt x="211" y="24"/>
                </a:lnTo>
                <a:lnTo>
                  <a:pt x="211"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8"/>
          <p:cNvSpPr/>
          <p:nvPr/>
        </p:nvSpPr>
        <p:spPr>
          <a:xfrm>
            <a:off x="902194" y="2110601"/>
            <a:ext cx="71858" cy="7346"/>
          </a:xfrm>
          <a:custGeom>
            <a:rect b="b" l="l" r="r" t="t"/>
            <a:pathLst>
              <a:path extrusionOk="0" h="24" w="211">
                <a:moveTo>
                  <a:pt x="0" y="1"/>
                </a:moveTo>
                <a:lnTo>
                  <a:pt x="0" y="24"/>
                </a:lnTo>
                <a:lnTo>
                  <a:pt x="211" y="24"/>
                </a:lnTo>
                <a:lnTo>
                  <a:pt x="211"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8"/>
          <p:cNvSpPr/>
          <p:nvPr/>
        </p:nvSpPr>
        <p:spPr>
          <a:xfrm>
            <a:off x="902194" y="1474581"/>
            <a:ext cx="71858" cy="7652"/>
          </a:xfrm>
          <a:custGeom>
            <a:rect b="b" l="l" r="r" t="t"/>
            <a:pathLst>
              <a:path extrusionOk="0" h="25" w="211">
                <a:moveTo>
                  <a:pt x="0" y="1"/>
                </a:moveTo>
                <a:lnTo>
                  <a:pt x="0" y="24"/>
                </a:lnTo>
                <a:lnTo>
                  <a:pt x="211" y="24"/>
                </a:lnTo>
                <a:lnTo>
                  <a:pt x="211" y="1"/>
                </a:lnTo>
                <a:close/>
              </a:path>
            </a:pathLst>
          </a:custGeom>
          <a:solidFill>
            <a:srgbClr val="80818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128664" y="932525"/>
            <a:ext cx="341" cy="1912984"/>
          </a:xfrm>
          <a:custGeom>
            <a:rect b="b" l="l" r="r" t="t"/>
            <a:pathLst>
              <a:path extrusionOk="0" h="6250" w="1">
                <a:moveTo>
                  <a:pt x="0" y="1"/>
                </a:moveTo>
                <a:lnTo>
                  <a:pt x="0" y="6249"/>
                </a:lnTo>
                <a:close/>
              </a:path>
            </a:pathLst>
          </a:custGeom>
          <a:solidFill>
            <a:srgbClr val="0FBA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8237786" y="932525"/>
            <a:ext cx="341" cy="1912984"/>
          </a:xfrm>
          <a:custGeom>
            <a:rect b="b" l="l" r="r" t="t"/>
            <a:pathLst>
              <a:path extrusionOk="0" h="6250" w="1">
                <a:moveTo>
                  <a:pt x="0" y="6249"/>
                </a:moveTo>
                <a:lnTo>
                  <a:pt x="0" y="1"/>
                </a:lnTo>
                <a:close/>
              </a:path>
            </a:pathLst>
          </a:custGeom>
          <a:solidFill>
            <a:srgbClr val="0FBA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p:nvPr/>
        </p:nvSpPr>
        <p:spPr>
          <a:xfrm>
            <a:off x="1060893" y="1686078"/>
            <a:ext cx="7194330" cy="708263"/>
          </a:xfrm>
          <a:custGeom>
            <a:rect b="b" l="l" r="r" t="t"/>
            <a:pathLst>
              <a:path extrusionOk="0" h="2314" w="21125">
                <a:moveTo>
                  <a:pt x="1460" y="0"/>
                </a:moveTo>
                <a:cubicBezTo>
                  <a:pt x="827" y="0"/>
                  <a:pt x="331" y="108"/>
                  <a:pt x="37" y="193"/>
                </a:cubicBezTo>
                <a:cubicBezTo>
                  <a:pt x="13" y="200"/>
                  <a:pt x="1" y="225"/>
                  <a:pt x="7" y="249"/>
                </a:cubicBezTo>
                <a:cubicBezTo>
                  <a:pt x="13" y="269"/>
                  <a:pt x="31" y="282"/>
                  <a:pt x="50" y="282"/>
                </a:cubicBezTo>
                <a:cubicBezTo>
                  <a:pt x="54" y="282"/>
                  <a:pt x="59" y="281"/>
                  <a:pt x="63" y="280"/>
                </a:cubicBezTo>
                <a:cubicBezTo>
                  <a:pt x="351" y="196"/>
                  <a:pt x="838" y="90"/>
                  <a:pt x="1461" y="90"/>
                </a:cubicBezTo>
                <a:cubicBezTo>
                  <a:pt x="2336" y="90"/>
                  <a:pt x="3479" y="299"/>
                  <a:pt x="4719" y="1069"/>
                </a:cubicBezTo>
                <a:cubicBezTo>
                  <a:pt x="6149" y="1958"/>
                  <a:pt x="7169" y="2314"/>
                  <a:pt x="8105" y="2314"/>
                </a:cubicBezTo>
                <a:cubicBezTo>
                  <a:pt x="9199" y="2314"/>
                  <a:pt x="10178" y="1829"/>
                  <a:pt x="11563" y="1144"/>
                </a:cubicBezTo>
                <a:cubicBezTo>
                  <a:pt x="11749" y="1052"/>
                  <a:pt x="11942" y="956"/>
                  <a:pt x="12146" y="858"/>
                </a:cubicBezTo>
                <a:cubicBezTo>
                  <a:pt x="12647" y="613"/>
                  <a:pt x="13081" y="516"/>
                  <a:pt x="13473" y="516"/>
                </a:cubicBezTo>
                <a:cubicBezTo>
                  <a:pt x="14209" y="516"/>
                  <a:pt x="14797" y="860"/>
                  <a:pt x="15406" y="1217"/>
                </a:cubicBezTo>
                <a:cubicBezTo>
                  <a:pt x="16066" y="1604"/>
                  <a:pt x="16773" y="2018"/>
                  <a:pt x="17738" y="2018"/>
                </a:cubicBezTo>
                <a:cubicBezTo>
                  <a:pt x="18601" y="2018"/>
                  <a:pt x="19671" y="1687"/>
                  <a:pt x="21099" y="709"/>
                </a:cubicBezTo>
                <a:cubicBezTo>
                  <a:pt x="21119" y="694"/>
                  <a:pt x="21124" y="666"/>
                  <a:pt x="21110" y="645"/>
                </a:cubicBezTo>
                <a:cubicBezTo>
                  <a:pt x="21101" y="633"/>
                  <a:pt x="21087" y="626"/>
                  <a:pt x="21073" y="626"/>
                </a:cubicBezTo>
                <a:cubicBezTo>
                  <a:pt x="21064" y="626"/>
                  <a:pt x="21055" y="628"/>
                  <a:pt x="21048" y="634"/>
                </a:cubicBezTo>
                <a:cubicBezTo>
                  <a:pt x="19631" y="1604"/>
                  <a:pt x="18586" y="1936"/>
                  <a:pt x="17742" y="1936"/>
                </a:cubicBezTo>
                <a:cubicBezTo>
                  <a:pt x="16813" y="1936"/>
                  <a:pt x="16126" y="1534"/>
                  <a:pt x="15451" y="1139"/>
                </a:cubicBezTo>
                <a:cubicBezTo>
                  <a:pt x="14828" y="775"/>
                  <a:pt x="14228" y="424"/>
                  <a:pt x="13474" y="424"/>
                </a:cubicBezTo>
                <a:cubicBezTo>
                  <a:pt x="13071" y="424"/>
                  <a:pt x="12624" y="524"/>
                  <a:pt x="12106" y="777"/>
                </a:cubicBezTo>
                <a:cubicBezTo>
                  <a:pt x="11904" y="875"/>
                  <a:pt x="11710" y="972"/>
                  <a:pt x="11523" y="1064"/>
                </a:cubicBezTo>
                <a:cubicBezTo>
                  <a:pt x="10121" y="1756"/>
                  <a:pt x="9159" y="2231"/>
                  <a:pt x="8098" y="2231"/>
                </a:cubicBezTo>
                <a:cubicBezTo>
                  <a:pt x="7179" y="2231"/>
                  <a:pt x="6185" y="1874"/>
                  <a:pt x="4766" y="992"/>
                </a:cubicBezTo>
                <a:cubicBezTo>
                  <a:pt x="3509" y="212"/>
                  <a:pt x="2349" y="0"/>
                  <a:pt x="1460" y="0"/>
                </a:cubicBezTo>
                <a:close/>
              </a:path>
            </a:pathLst>
          </a:custGeom>
          <a:gradFill>
            <a:gsLst>
              <a:gs pos="0">
                <a:schemeClr val="accent1"/>
              </a:gs>
              <a:gs pos="34000">
                <a:schemeClr val="accent2"/>
              </a:gs>
              <a:gs pos="66000">
                <a:schemeClr val="accent3"/>
              </a:gs>
              <a:gs pos="100000">
                <a:schemeClr val="accent4"/>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 name="Google Shape;178;p18"/>
          <p:cNvGrpSpPr/>
          <p:nvPr/>
        </p:nvGrpSpPr>
        <p:grpSpPr>
          <a:xfrm>
            <a:off x="5391236" y="1720922"/>
            <a:ext cx="348043" cy="312516"/>
            <a:chOff x="5005848" y="2786820"/>
            <a:chExt cx="174274" cy="174103"/>
          </a:xfrm>
        </p:grpSpPr>
        <p:sp>
          <p:nvSpPr>
            <p:cNvPr id="179" name="Google Shape;179;p18"/>
            <p:cNvSpPr/>
            <p:nvPr/>
          </p:nvSpPr>
          <p:spPr>
            <a:xfrm>
              <a:off x="5064848" y="2848718"/>
              <a:ext cx="50134" cy="50304"/>
            </a:xfrm>
            <a:custGeom>
              <a:rect b="b" l="l" r="r" t="t"/>
              <a:pathLst>
                <a:path extrusionOk="0" h="295" w="294">
                  <a:moveTo>
                    <a:pt x="147" y="1"/>
                  </a:moveTo>
                  <a:cubicBezTo>
                    <a:pt x="66" y="1"/>
                    <a:pt x="0" y="67"/>
                    <a:pt x="0" y="148"/>
                  </a:cubicBezTo>
                  <a:cubicBezTo>
                    <a:pt x="0" y="230"/>
                    <a:pt x="67" y="295"/>
                    <a:pt x="147" y="295"/>
                  </a:cubicBezTo>
                  <a:cubicBezTo>
                    <a:pt x="229" y="295"/>
                    <a:pt x="294" y="228"/>
                    <a:pt x="294" y="148"/>
                  </a:cubicBezTo>
                  <a:cubicBezTo>
                    <a:pt x="294" y="67"/>
                    <a:pt x="227" y="1"/>
                    <a:pt x="1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5005848" y="2786820"/>
              <a:ext cx="174274" cy="174103"/>
            </a:xfrm>
            <a:custGeom>
              <a:rect b="b" l="l" r="r" t="t"/>
              <a:pathLst>
                <a:path extrusionOk="0" h="1021" w="1022">
                  <a:moveTo>
                    <a:pt x="511" y="90"/>
                  </a:moveTo>
                  <a:cubicBezTo>
                    <a:pt x="742" y="90"/>
                    <a:pt x="930" y="279"/>
                    <a:pt x="931" y="511"/>
                  </a:cubicBezTo>
                  <a:cubicBezTo>
                    <a:pt x="931" y="743"/>
                    <a:pt x="744" y="932"/>
                    <a:pt x="511" y="932"/>
                  </a:cubicBezTo>
                  <a:cubicBezTo>
                    <a:pt x="279" y="932"/>
                    <a:pt x="90" y="742"/>
                    <a:pt x="90" y="511"/>
                  </a:cubicBezTo>
                  <a:cubicBezTo>
                    <a:pt x="90" y="278"/>
                    <a:pt x="280" y="90"/>
                    <a:pt x="511" y="90"/>
                  </a:cubicBezTo>
                  <a:close/>
                  <a:moveTo>
                    <a:pt x="511" y="1"/>
                  </a:moveTo>
                  <a:cubicBezTo>
                    <a:pt x="230" y="1"/>
                    <a:pt x="0" y="230"/>
                    <a:pt x="0" y="511"/>
                  </a:cubicBezTo>
                  <a:cubicBezTo>
                    <a:pt x="0" y="793"/>
                    <a:pt x="230" y="1021"/>
                    <a:pt x="511" y="1021"/>
                  </a:cubicBezTo>
                  <a:cubicBezTo>
                    <a:pt x="792" y="1021"/>
                    <a:pt x="1021" y="793"/>
                    <a:pt x="1021" y="511"/>
                  </a:cubicBezTo>
                  <a:cubicBezTo>
                    <a:pt x="1021" y="230"/>
                    <a:pt x="792" y="1"/>
                    <a:pt x="5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18"/>
          <p:cNvGrpSpPr/>
          <p:nvPr/>
        </p:nvGrpSpPr>
        <p:grpSpPr>
          <a:xfrm>
            <a:off x="7435020" y="2033017"/>
            <a:ext cx="347702" cy="312516"/>
            <a:chOff x="6642672" y="2731060"/>
            <a:chExt cx="174103" cy="174103"/>
          </a:xfrm>
        </p:grpSpPr>
        <p:sp>
          <p:nvSpPr>
            <p:cNvPr id="182" name="Google Shape;182;p18"/>
            <p:cNvSpPr/>
            <p:nvPr/>
          </p:nvSpPr>
          <p:spPr>
            <a:xfrm>
              <a:off x="6704741" y="2792958"/>
              <a:ext cx="50134" cy="50304"/>
            </a:xfrm>
            <a:custGeom>
              <a:rect b="b" l="l" r="r" t="t"/>
              <a:pathLst>
                <a:path extrusionOk="0" h="295" w="294">
                  <a:moveTo>
                    <a:pt x="146" y="0"/>
                  </a:moveTo>
                  <a:cubicBezTo>
                    <a:pt x="65" y="0"/>
                    <a:pt x="0" y="67"/>
                    <a:pt x="0" y="148"/>
                  </a:cubicBezTo>
                  <a:cubicBezTo>
                    <a:pt x="0" y="230"/>
                    <a:pt x="67" y="294"/>
                    <a:pt x="146" y="294"/>
                  </a:cubicBezTo>
                  <a:cubicBezTo>
                    <a:pt x="228" y="294"/>
                    <a:pt x="294" y="228"/>
                    <a:pt x="294" y="148"/>
                  </a:cubicBezTo>
                  <a:cubicBezTo>
                    <a:pt x="294" y="67"/>
                    <a:pt x="227" y="1"/>
                    <a:pt x="1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8"/>
            <p:cNvSpPr/>
            <p:nvPr/>
          </p:nvSpPr>
          <p:spPr>
            <a:xfrm>
              <a:off x="6642672" y="2731060"/>
              <a:ext cx="174103" cy="174103"/>
            </a:xfrm>
            <a:custGeom>
              <a:rect b="b" l="l" r="r" t="t"/>
              <a:pathLst>
                <a:path extrusionOk="0" h="1021" w="1021">
                  <a:moveTo>
                    <a:pt x="510" y="89"/>
                  </a:moveTo>
                  <a:cubicBezTo>
                    <a:pt x="743" y="89"/>
                    <a:pt x="932" y="279"/>
                    <a:pt x="932" y="511"/>
                  </a:cubicBezTo>
                  <a:cubicBezTo>
                    <a:pt x="932" y="743"/>
                    <a:pt x="743" y="931"/>
                    <a:pt x="510" y="931"/>
                  </a:cubicBezTo>
                  <a:cubicBezTo>
                    <a:pt x="278" y="931"/>
                    <a:pt x="90" y="742"/>
                    <a:pt x="90" y="511"/>
                  </a:cubicBezTo>
                  <a:cubicBezTo>
                    <a:pt x="90" y="278"/>
                    <a:pt x="279" y="89"/>
                    <a:pt x="510" y="89"/>
                  </a:cubicBezTo>
                  <a:close/>
                  <a:moveTo>
                    <a:pt x="510" y="0"/>
                  </a:moveTo>
                  <a:cubicBezTo>
                    <a:pt x="229" y="0"/>
                    <a:pt x="1" y="229"/>
                    <a:pt x="1" y="511"/>
                  </a:cubicBezTo>
                  <a:cubicBezTo>
                    <a:pt x="1" y="792"/>
                    <a:pt x="229" y="1020"/>
                    <a:pt x="510" y="1020"/>
                  </a:cubicBezTo>
                  <a:cubicBezTo>
                    <a:pt x="792" y="1020"/>
                    <a:pt x="1021" y="792"/>
                    <a:pt x="1021" y="511"/>
                  </a:cubicBezTo>
                  <a:cubicBezTo>
                    <a:pt x="1021" y="229"/>
                    <a:pt x="792" y="0"/>
                    <a:pt x="5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8"/>
          <p:cNvGrpSpPr/>
          <p:nvPr/>
        </p:nvGrpSpPr>
        <p:grpSpPr>
          <a:xfrm>
            <a:off x="1160619" y="1554872"/>
            <a:ext cx="347702" cy="312516"/>
            <a:chOff x="3805726" y="2478008"/>
            <a:chExt cx="174103" cy="174103"/>
          </a:xfrm>
        </p:grpSpPr>
        <p:sp>
          <p:nvSpPr>
            <p:cNvPr id="185" name="Google Shape;185;p18"/>
            <p:cNvSpPr/>
            <p:nvPr/>
          </p:nvSpPr>
          <p:spPr>
            <a:xfrm>
              <a:off x="3863020" y="2539907"/>
              <a:ext cx="50475" cy="50304"/>
            </a:xfrm>
            <a:custGeom>
              <a:rect b="b" l="l" r="r" t="t"/>
              <a:pathLst>
                <a:path extrusionOk="0" h="295" w="296">
                  <a:moveTo>
                    <a:pt x="148" y="1"/>
                  </a:moveTo>
                  <a:cubicBezTo>
                    <a:pt x="66" y="1"/>
                    <a:pt x="0" y="67"/>
                    <a:pt x="0" y="148"/>
                  </a:cubicBezTo>
                  <a:cubicBezTo>
                    <a:pt x="0" y="230"/>
                    <a:pt x="66" y="294"/>
                    <a:pt x="148" y="294"/>
                  </a:cubicBezTo>
                  <a:cubicBezTo>
                    <a:pt x="230" y="294"/>
                    <a:pt x="295" y="228"/>
                    <a:pt x="295" y="148"/>
                  </a:cubicBezTo>
                  <a:cubicBezTo>
                    <a:pt x="295" y="67"/>
                    <a:pt x="230" y="1"/>
                    <a:pt x="1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3805726" y="2478008"/>
              <a:ext cx="174103" cy="174103"/>
            </a:xfrm>
            <a:custGeom>
              <a:rect b="b" l="l" r="r" t="t"/>
              <a:pathLst>
                <a:path extrusionOk="0" h="1021" w="1021">
                  <a:moveTo>
                    <a:pt x="510" y="90"/>
                  </a:moveTo>
                  <a:cubicBezTo>
                    <a:pt x="743" y="90"/>
                    <a:pt x="932" y="278"/>
                    <a:pt x="932" y="511"/>
                  </a:cubicBezTo>
                  <a:cubicBezTo>
                    <a:pt x="932" y="743"/>
                    <a:pt x="744" y="932"/>
                    <a:pt x="510" y="932"/>
                  </a:cubicBezTo>
                  <a:cubicBezTo>
                    <a:pt x="278" y="932"/>
                    <a:pt x="90" y="743"/>
                    <a:pt x="90" y="511"/>
                  </a:cubicBezTo>
                  <a:cubicBezTo>
                    <a:pt x="90" y="278"/>
                    <a:pt x="279" y="90"/>
                    <a:pt x="510" y="90"/>
                  </a:cubicBezTo>
                  <a:close/>
                  <a:moveTo>
                    <a:pt x="510" y="1"/>
                  </a:moveTo>
                  <a:cubicBezTo>
                    <a:pt x="229" y="1"/>
                    <a:pt x="1" y="230"/>
                    <a:pt x="1" y="511"/>
                  </a:cubicBezTo>
                  <a:cubicBezTo>
                    <a:pt x="1" y="793"/>
                    <a:pt x="229" y="1021"/>
                    <a:pt x="510" y="1021"/>
                  </a:cubicBezTo>
                  <a:cubicBezTo>
                    <a:pt x="792" y="1021"/>
                    <a:pt x="1021" y="793"/>
                    <a:pt x="1021" y="511"/>
                  </a:cubicBezTo>
                  <a:cubicBezTo>
                    <a:pt x="1021" y="230"/>
                    <a:pt x="792" y="1"/>
                    <a:pt x="5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8"/>
          <p:cNvGrpSpPr/>
          <p:nvPr/>
        </p:nvGrpSpPr>
        <p:grpSpPr>
          <a:xfrm>
            <a:off x="3317236" y="2171655"/>
            <a:ext cx="347702" cy="312516"/>
            <a:chOff x="3805726" y="2478008"/>
            <a:chExt cx="174103" cy="174103"/>
          </a:xfrm>
        </p:grpSpPr>
        <p:sp>
          <p:nvSpPr>
            <p:cNvPr id="188" name="Google Shape;188;p18"/>
            <p:cNvSpPr/>
            <p:nvPr/>
          </p:nvSpPr>
          <p:spPr>
            <a:xfrm>
              <a:off x="3863020" y="2539907"/>
              <a:ext cx="50475" cy="50304"/>
            </a:xfrm>
            <a:custGeom>
              <a:rect b="b" l="l" r="r" t="t"/>
              <a:pathLst>
                <a:path extrusionOk="0" h="295" w="296">
                  <a:moveTo>
                    <a:pt x="148" y="1"/>
                  </a:moveTo>
                  <a:cubicBezTo>
                    <a:pt x="66" y="1"/>
                    <a:pt x="0" y="67"/>
                    <a:pt x="0" y="148"/>
                  </a:cubicBezTo>
                  <a:cubicBezTo>
                    <a:pt x="0" y="230"/>
                    <a:pt x="66" y="294"/>
                    <a:pt x="148" y="294"/>
                  </a:cubicBezTo>
                  <a:cubicBezTo>
                    <a:pt x="230" y="294"/>
                    <a:pt x="295" y="228"/>
                    <a:pt x="295" y="148"/>
                  </a:cubicBezTo>
                  <a:cubicBezTo>
                    <a:pt x="295" y="67"/>
                    <a:pt x="230" y="1"/>
                    <a:pt x="1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3805726" y="2478008"/>
              <a:ext cx="174103" cy="174103"/>
            </a:xfrm>
            <a:custGeom>
              <a:rect b="b" l="l" r="r" t="t"/>
              <a:pathLst>
                <a:path extrusionOk="0" h="1021" w="1021">
                  <a:moveTo>
                    <a:pt x="510" y="90"/>
                  </a:moveTo>
                  <a:cubicBezTo>
                    <a:pt x="743" y="90"/>
                    <a:pt x="932" y="278"/>
                    <a:pt x="932" y="511"/>
                  </a:cubicBezTo>
                  <a:cubicBezTo>
                    <a:pt x="932" y="743"/>
                    <a:pt x="744" y="932"/>
                    <a:pt x="510" y="932"/>
                  </a:cubicBezTo>
                  <a:cubicBezTo>
                    <a:pt x="278" y="932"/>
                    <a:pt x="90" y="743"/>
                    <a:pt x="90" y="511"/>
                  </a:cubicBezTo>
                  <a:cubicBezTo>
                    <a:pt x="90" y="278"/>
                    <a:pt x="279" y="90"/>
                    <a:pt x="510" y="90"/>
                  </a:cubicBezTo>
                  <a:close/>
                  <a:moveTo>
                    <a:pt x="510" y="1"/>
                  </a:moveTo>
                  <a:cubicBezTo>
                    <a:pt x="229" y="1"/>
                    <a:pt x="1" y="230"/>
                    <a:pt x="1" y="511"/>
                  </a:cubicBezTo>
                  <a:cubicBezTo>
                    <a:pt x="1" y="793"/>
                    <a:pt x="229" y="1021"/>
                    <a:pt x="510" y="1021"/>
                  </a:cubicBezTo>
                  <a:cubicBezTo>
                    <a:pt x="792" y="1021"/>
                    <a:pt x="1021" y="793"/>
                    <a:pt x="1021" y="511"/>
                  </a:cubicBezTo>
                  <a:cubicBezTo>
                    <a:pt x="1021" y="230"/>
                    <a:pt x="792" y="1"/>
                    <a:pt x="5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 name="Google Shape;190;p18"/>
          <p:cNvSpPr/>
          <p:nvPr/>
        </p:nvSpPr>
        <p:spPr>
          <a:xfrm>
            <a:off x="948664" y="3317525"/>
            <a:ext cx="1687800" cy="1580100"/>
          </a:xfrm>
          <a:prstGeom prst="roundRect">
            <a:avLst>
              <a:gd fmla="val 1046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91" name="Google Shape;191;p18"/>
          <p:cNvSpPr/>
          <p:nvPr/>
        </p:nvSpPr>
        <p:spPr>
          <a:xfrm>
            <a:off x="4791783" y="3317525"/>
            <a:ext cx="1687800" cy="1580100"/>
          </a:xfrm>
          <a:prstGeom prst="roundRect">
            <a:avLst>
              <a:gd fmla="val 1046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92" name="Google Shape;192;p18"/>
          <p:cNvSpPr/>
          <p:nvPr/>
        </p:nvSpPr>
        <p:spPr>
          <a:xfrm>
            <a:off x="2870224" y="3317525"/>
            <a:ext cx="1687800" cy="1580100"/>
          </a:xfrm>
          <a:prstGeom prst="roundRect">
            <a:avLst>
              <a:gd fmla="val 1046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193" name="Google Shape;193;p18"/>
          <p:cNvSpPr txBox="1"/>
          <p:nvPr/>
        </p:nvSpPr>
        <p:spPr>
          <a:xfrm>
            <a:off x="1060900" y="3399900"/>
            <a:ext cx="1484100" cy="3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1"/>
                </a:solidFill>
                <a:latin typeface="Fira Sans Extra Condensed"/>
                <a:ea typeface="Fira Sans Extra Condensed"/>
                <a:cs typeface="Fira Sans Extra Condensed"/>
                <a:sym typeface="Fira Sans Extra Condensed"/>
              </a:rPr>
              <a:t>Data Gathering</a:t>
            </a:r>
            <a:endParaRPr b="1" sz="1600">
              <a:solidFill>
                <a:schemeClr val="accent1"/>
              </a:solidFill>
              <a:latin typeface="Fira Sans Extra Condensed"/>
              <a:ea typeface="Fira Sans Extra Condensed"/>
              <a:cs typeface="Fira Sans Extra Condensed"/>
              <a:sym typeface="Fira Sans Extra Condensed"/>
            </a:endParaRPr>
          </a:p>
        </p:txBody>
      </p:sp>
      <p:sp>
        <p:nvSpPr>
          <p:cNvPr id="194" name="Google Shape;194;p18"/>
          <p:cNvSpPr txBox="1"/>
          <p:nvPr/>
        </p:nvSpPr>
        <p:spPr>
          <a:xfrm>
            <a:off x="2862725" y="3399888"/>
            <a:ext cx="1687800" cy="3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2"/>
                </a:solidFill>
                <a:latin typeface="Fira Sans Extra Condensed"/>
                <a:ea typeface="Fira Sans Extra Condensed"/>
                <a:cs typeface="Fira Sans Extra Condensed"/>
                <a:sym typeface="Fira Sans Extra Condensed"/>
              </a:rPr>
              <a:t>Data Cleansing</a:t>
            </a:r>
            <a:endParaRPr b="1" sz="1600">
              <a:solidFill>
                <a:schemeClr val="accent2"/>
              </a:solidFill>
              <a:latin typeface="Fira Sans Extra Condensed"/>
              <a:ea typeface="Fira Sans Extra Condensed"/>
              <a:cs typeface="Fira Sans Extra Condensed"/>
              <a:sym typeface="Fira Sans Extra Condensed"/>
            </a:endParaRPr>
          </a:p>
        </p:txBody>
      </p:sp>
      <p:sp>
        <p:nvSpPr>
          <p:cNvPr id="195" name="Google Shape;195;p18"/>
          <p:cNvSpPr txBox="1"/>
          <p:nvPr/>
        </p:nvSpPr>
        <p:spPr>
          <a:xfrm>
            <a:off x="1009050" y="3760025"/>
            <a:ext cx="1631700" cy="8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Fira Sans Extra Condensed"/>
                <a:ea typeface="Fira Sans Extra Condensed"/>
                <a:cs typeface="Fira Sans Extra Condensed"/>
                <a:sym typeface="Fira Sans Extra Condensed"/>
              </a:rPr>
              <a:t>- </a:t>
            </a:r>
            <a:r>
              <a:rPr lang="en" sz="1200">
                <a:solidFill>
                  <a:schemeClr val="dk1"/>
                </a:solidFill>
                <a:latin typeface="Fira Sans Extra Condensed"/>
                <a:ea typeface="Fira Sans Extra Condensed"/>
                <a:cs typeface="Fira Sans Extra Condensed"/>
                <a:sym typeface="Fira Sans Extra Condensed"/>
              </a:rPr>
              <a:t>Source: Ames, Iowa Assessor’s Office</a:t>
            </a:r>
            <a:br>
              <a:rPr lang="en" sz="1200">
                <a:solidFill>
                  <a:schemeClr val="dk1"/>
                </a:solidFill>
                <a:latin typeface="Fira Sans Extra Condensed"/>
                <a:ea typeface="Fira Sans Extra Condensed"/>
                <a:cs typeface="Fira Sans Extra Condensed"/>
                <a:sym typeface="Fira Sans Extra Condensed"/>
              </a:rPr>
            </a:br>
            <a:r>
              <a:rPr lang="en" sz="1200">
                <a:solidFill>
                  <a:schemeClr val="dk1"/>
                </a:solidFill>
                <a:latin typeface="Fira Sans Extra Condensed"/>
                <a:ea typeface="Fira Sans Extra Condensed"/>
                <a:cs typeface="Fira Sans Extra Condensed"/>
                <a:sym typeface="Fira Sans Extra Condensed"/>
              </a:rPr>
              <a:t>- 82 features</a:t>
            </a:r>
            <a:br>
              <a:rPr lang="en" sz="1200">
                <a:solidFill>
                  <a:schemeClr val="dk1"/>
                </a:solidFill>
                <a:latin typeface="Fira Sans Extra Condensed"/>
                <a:ea typeface="Fira Sans Extra Condensed"/>
                <a:cs typeface="Fira Sans Extra Condensed"/>
                <a:sym typeface="Fira Sans Extra Condensed"/>
              </a:rPr>
            </a:br>
            <a:r>
              <a:rPr lang="en" sz="1200">
                <a:solidFill>
                  <a:schemeClr val="dk1"/>
                </a:solidFill>
                <a:latin typeface="Fira Sans Extra Condensed"/>
                <a:ea typeface="Fira Sans Extra Condensed"/>
                <a:cs typeface="Fira Sans Extra Condensed"/>
                <a:sym typeface="Fira Sans Extra Condensed"/>
              </a:rPr>
              <a:t>- 3K properties</a:t>
            </a:r>
            <a:endParaRPr sz="1100">
              <a:solidFill>
                <a:srgbClr val="737373"/>
              </a:solidFill>
              <a:latin typeface="Fira Sans Extra Condensed"/>
              <a:ea typeface="Fira Sans Extra Condensed"/>
              <a:cs typeface="Fira Sans Extra Condensed"/>
              <a:sym typeface="Fira Sans Extra Condensed"/>
            </a:endParaRPr>
          </a:p>
        </p:txBody>
      </p:sp>
      <p:sp>
        <p:nvSpPr>
          <p:cNvPr id="196" name="Google Shape;196;p18"/>
          <p:cNvSpPr txBox="1"/>
          <p:nvPr/>
        </p:nvSpPr>
        <p:spPr>
          <a:xfrm>
            <a:off x="2940129" y="3850929"/>
            <a:ext cx="1687800" cy="6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 </a:t>
            </a:r>
            <a:r>
              <a:rPr lang="en" sz="1200">
                <a:solidFill>
                  <a:schemeClr val="dk1"/>
                </a:solidFill>
                <a:latin typeface="Fira Sans Extra Condensed"/>
                <a:ea typeface="Fira Sans Extra Condensed"/>
                <a:cs typeface="Fira Sans Extra Condensed"/>
                <a:sym typeface="Fira Sans Extra Condensed"/>
              </a:rPr>
              <a:t>Handling missing data</a:t>
            </a:r>
            <a:br>
              <a:rPr lang="en" sz="1200">
                <a:solidFill>
                  <a:schemeClr val="dk1"/>
                </a:solidFill>
                <a:latin typeface="Fira Sans Extra Condensed"/>
                <a:ea typeface="Fira Sans Extra Condensed"/>
                <a:cs typeface="Fira Sans Extra Condensed"/>
                <a:sym typeface="Fira Sans Extra Condensed"/>
              </a:rPr>
            </a:br>
            <a:r>
              <a:rPr lang="en" sz="1200">
                <a:solidFill>
                  <a:schemeClr val="dk1"/>
                </a:solidFill>
                <a:latin typeface="Fira Sans Extra Condensed"/>
                <a:ea typeface="Fira Sans Extra Condensed"/>
                <a:cs typeface="Fira Sans Extra Condensed"/>
                <a:sym typeface="Fira Sans Extra Condensed"/>
              </a:rPr>
              <a:t>- Removing outliers</a:t>
            </a:r>
            <a:br>
              <a:rPr lang="en" sz="1200">
                <a:solidFill>
                  <a:schemeClr val="dk1"/>
                </a:solidFill>
                <a:latin typeface="Fira Sans Extra Condensed"/>
                <a:ea typeface="Fira Sans Extra Condensed"/>
                <a:cs typeface="Fira Sans Extra Condensed"/>
                <a:sym typeface="Fira Sans Extra Condensed"/>
              </a:rPr>
            </a:br>
            <a:r>
              <a:rPr lang="en" sz="1200">
                <a:solidFill>
                  <a:schemeClr val="dk1"/>
                </a:solidFill>
                <a:latin typeface="Fira Sans Extra Condensed"/>
                <a:ea typeface="Fira Sans Extra Condensed"/>
                <a:cs typeface="Fira Sans Extra Condensed"/>
                <a:sym typeface="Fira Sans Extra Condensed"/>
              </a:rPr>
              <a:t>- Featuring engineering</a:t>
            </a:r>
            <a:br>
              <a:rPr lang="en" sz="1200">
                <a:solidFill>
                  <a:schemeClr val="dk1"/>
                </a:solidFill>
                <a:latin typeface="Fira Sans Extra Condensed"/>
                <a:ea typeface="Fira Sans Extra Condensed"/>
                <a:cs typeface="Fira Sans Extra Condensed"/>
                <a:sym typeface="Fira Sans Extra Condensed"/>
              </a:rPr>
            </a:br>
            <a:endParaRPr sz="1200">
              <a:solidFill>
                <a:schemeClr val="dk1"/>
              </a:solidFill>
              <a:latin typeface="Fira Sans Extra Condensed"/>
              <a:ea typeface="Fira Sans Extra Condensed"/>
              <a:cs typeface="Fira Sans Extra Condensed"/>
              <a:sym typeface="Fira Sans Extra Condensed"/>
            </a:endParaRPr>
          </a:p>
          <a:p>
            <a:pPr indent="0" lvl="0" marL="0" rtl="0" algn="l">
              <a:lnSpc>
                <a:spcPct val="115000"/>
              </a:lnSpc>
              <a:spcBef>
                <a:spcPts val="1600"/>
              </a:spcBef>
              <a:spcAft>
                <a:spcPts val="1600"/>
              </a:spcAft>
              <a:buNone/>
            </a:pPr>
            <a:r>
              <a:t/>
            </a:r>
            <a:endParaRPr sz="1200">
              <a:solidFill>
                <a:schemeClr val="dk1"/>
              </a:solidFill>
              <a:latin typeface="Fira Sans Extra Condensed"/>
              <a:ea typeface="Fira Sans Extra Condensed"/>
              <a:cs typeface="Fira Sans Extra Condensed"/>
              <a:sym typeface="Fira Sans Extra Condensed"/>
            </a:endParaRPr>
          </a:p>
        </p:txBody>
      </p:sp>
      <p:sp>
        <p:nvSpPr>
          <p:cNvPr id="197" name="Google Shape;197;p18"/>
          <p:cNvSpPr txBox="1"/>
          <p:nvPr/>
        </p:nvSpPr>
        <p:spPr>
          <a:xfrm>
            <a:off x="4981180" y="3399902"/>
            <a:ext cx="1275300" cy="3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3"/>
                </a:solidFill>
                <a:latin typeface="Fira Sans Extra Condensed"/>
                <a:ea typeface="Fira Sans Extra Condensed"/>
                <a:cs typeface="Fira Sans Extra Condensed"/>
                <a:sym typeface="Fira Sans Extra Condensed"/>
              </a:rPr>
              <a:t>Modeling</a:t>
            </a:r>
            <a:endParaRPr b="1" sz="1600">
              <a:solidFill>
                <a:schemeClr val="accent3"/>
              </a:solidFill>
              <a:latin typeface="Fira Sans Extra Condensed"/>
              <a:ea typeface="Fira Sans Extra Condensed"/>
              <a:cs typeface="Fira Sans Extra Condensed"/>
              <a:sym typeface="Fira Sans Extra Condensed"/>
            </a:endParaRPr>
          </a:p>
        </p:txBody>
      </p:sp>
      <p:sp>
        <p:nvSpPr>
          <p:cNvPr id="198" name="Google Shape;198;p18"/>
          <p:cNvSpPr txBox="1"/>
          <p:nvPr/>
        </p:nvSpPr>
        <p:spPr>
          <a:xfrm>
            <a:off x="4851137" y="3850929"/>
            <a:ext cx="1687800" cy="6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Fira Sans Extra Condensed"/>
                <a:ea typeface="Fira Sans Extra Condensed"/>
                <a:cs typeface="Fira Sans Extra Condensed"/>
                <a:sym typeface="Fira Sans Extra Condensed"/>
              </a:rPr>
              <a:t>- Defining a baseline</a:t>
            </a:r>
            <a:br>
              <a:rPr lang="en" sz="1200">
                <a:solidFill>
                  <a:schemeClr val="dk1"/>
                </a:solidFill>
                <a:latin typeface="Fira Sans Extra Condensed"/>
                <a:ea typeface="Fira Sans Extra Condensed"/>
                <a:cs typeface="Fira Sans Extra Condensed"/>
                <a:sym typeface="Fira Sans Extra Condensed"/>
              </a:rPr>
            </a:br>
            <a:r>
              <a:rPr lang="en" sz="1200">
                <a:solidFill>
                  <a:schemeClr val="dk1"/>
                </a:solidFill>
                <a:latin typeface="Fira Sans Extra Condensed"/>
                <a:ea typeface="Fira Sans Extra Condensed"/>
                <a:cs typeface="Fira Sans Extra Condensed"/>
                <a:sym typeface="Fira Sans Extra Condensed"/>
              </a:rPr>
              <a:t>- Train, test, and refine our final model</a:t>
            </a:r>
            <a:endParaRPr sz="1200">
              <a:solidFill>
                <a:schemeClr val="dk1"/>
              </a:solidFill>
              <a:latin typeface="Fira Sans Extra Condensed"/>
              <a:ea typeface="Fira Sans Extra Condensed"/>
              <a:cs typeface="Fira Sans Extra Condensed"/>
              <a:sym typeface="Fira Sans Extra Condensed"/>
            </a:endParaRPr>
          </a:p>
        </p:txBody>
      </p:sp>
      <p:sp>
        <p:nvSpPr>
          <p:cNvPr id="199" name="Google Shape;199;p18"/>
          <p:cNvSpPr/>
          <p:nvPr/>
        </p:nvSpPr>
        <p:spPr>
          <a:xfrm>
            <a:off x="6679659" y="3317538"/>
            <a:ext cx="1687800" cy="1580100"/>
          </a:xfrm>
          <a:prstGeom prst="roundRect">
            <a:avLst>
              <a:gd fmla="val 10460" name="adj"/>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200" name="Google Shape;200;p18"/>
          <p:cNvSpPr txBox="1"/>
          <p:nvPr/>
        </p:nvSpPr>
        <p:spPr>
          <a:xfrm>
            <a:off x="6789516" y="3850929"/>
            <a:ext cx="1687800" cy="6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Fira Sans Extra Condensed"/>
                <a:ea typeface="Fira Sans Extra Condensed"/>
                <a:cs typeface="Fira Sans Extra Condensed"/>
                <a:sym typeface="Fira Sans Extra Condensed"/>
              </a:rPr>
              <a:t>- </a:t>
            </a:r>
            <a:r>
              <a:rPr lang="en" sz="1200">
                <a:solidFill>
                  <a:schemeClr val="dk1"/>
                </a:solidFill>
                <a:latin typeface="Fira Sans Extra Condensed"/>
                <a:ea typeface="Fira Sans Extra Condensed"/>
                <a:cs typeface="Fira Sans Extra Condensed"/>
                <a:sym typeface="Fira Sans Extra Condensed"/>
              </a:rPr>
              <a:t>Recommendations on neighborhoods and features </a:t>
            </a:r>
            <a:endParaRPr sz="1200">
              <a:solidFill>
                <a:schemeClr val="dk1"/>
              </a:solidFill>
              <a:latin typeface="Fira Sans Extra Condensed"/>
              <a:ea typeface="Fira Sans Extra Condensed"/>
              <a:cs typeface="Fira Sans Extra Condensed"/>
              <a:sym typeface="Fira Sans Extra Condensed"/>
            </a:endParaRPr>
          </a:p>
          <a:p>
            <a:pPr indent="0" lvl="0" marL="0" rtl="0" algn="l">
              <a:spcBef>
                <a:spcPts val="160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p:txBody>
      </p:sp>
      <p:sp>
        <p:nvSpPr>
          <p:cNvPr id="201" name="Google Shape;201;p18"/>
          <p:cNvSpPr txBox="1"/>
          <p:nvPr/>
        </p:nvSpPr>
        <p:spPr>
          <a:xfrm>
            <a:off x="6885890" y="3396410"/>
            <a:ext cx="1275300" cy="3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5"/>
                </a:solidFill>
                <a:latin typeface="Fira Sans"/>
                <a:ea typeface="Fira Sans"/>
                <a:cs typeface="Fira Sans"/>
                <a:sym typeface="Fira Sans"/>
              </a:rPr>
              <a:t>Evaluation</a:t>
            </a:r>
            <a:endParaRPr b="1" sz="1600">
              <a:solidFill>
                <a:schemeClr val="accent5"/>
              </a:solidFill>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9"/>
          <p:cNvSpPr txBox="1"/>
          <p:nvPr/>
        </p:nvSpPr>
        <p:spPr>
          <a:xfrm>
            <a:off x="311700" y="292625"/>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Our House Prediction Model</a:t>
            </a:r>
            <a:endParaRPr b="1" sz="2800">
              <a:solidFill>
                <a:srgbClr val="000000"/>
              </a:solidFill>
              <a:latin typeface="Fira Sans Extra Condensed"/>
              <a:ea typeface="Fira Sans Extra Condensed"/>
              <a:cs typeface="Fira Sans Extra Condensed"/>
              <a:sym typeface="Fira Sans Extra Condensed"/>
            </a:endParaRPr>
          </a:p>
        </p:txBody>
      </p:sp>
      <p:sp>
        <p:nvSpPr>
          <p:cNvPr id="207" name="Google Shape;207;p19"/>
          <p:cNvSpPr txBox="1"/>
          <p:nvPr/>
        </p:nvSpPr>
        <p:spPr>
          <a:xfrm>
            <a:off x="6980473" y="3330875"/>
            <a:ext cx="1617300" cy="382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3600">
                <a:solidFill>
                  <a:schemeClr val="accent4"/>
                </a:solidFill>
                <a:latin typeface="Fira Sans"/>
                <a:ea typeface="Fira Sans"/>
                <a:cs typeface="Fira Sans"/>
                <a:sym typeface="Fira Sans"/>
              </a:rPr>
              <a:t>92.4</a:t>
            </a:r>
            <a:r>
              <a:rPr b="1" lang="en" sz="3600">
                <a:solidFill>
                  <a:schemeClr val="accent4"/>
                </a:solidFill>
                <a:latin typeface="Fira Sans"/>
                <a:ea typeface="Fira Sans"/>
                <a:cs typeface="Fira Sans"/>
                <a:sym typeface="Fira Sans"/>
              </a:rPr>
              <a:t>%</a:t>
            </a:r>
            <a:endParaRPr b="1" sz="3600">
              <a:solidFill>
                <a:schemeClr val="accent4"/>
              </a:solidFill>
              <a:latin typeface="Fira Sans"/>
              <a:ea typeface="Fira Sans"/>
              <a:cs typeface="Fira Sans"/>
              <a:sym typeface="Fira Sans"/>
            </a:endParaRPr>
          </a:p>
        </p:txBody>
      </p:sp>
      <p:sp>
        <p:nvSpPr>
          <p:cNvPr id="208" name="Google Shape;208;p19"/>
          <p:cNvSpPr txBox="1"/>
          <p:nvPr/>
        </p:nvSpPr>
        <p:spPr>
          <a:xfrm>
            <a:off x="6610326" y="2127738"/>
            <a:ext cx="2048100" cy="382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3200">
                <a:solidFill>
                  <a:schemeClr val="accent2"/>
                </a:solidFill>
                <a:latin typeface="Fira Sans"/>
                <a:ea typeface="Fira Sans"/>
                <a:cs typeface="Fira Sans"/>
                <a:sym typeface="Fira Sans"/>
              </a:rPr>
              <a:t>20K USD</a:t>
            </a:r>
            <a:endParaRPr b="1" sz="3200">
              <a:solidFill>
                <a:schemeClr val="accent2"/>
              </a:solidFill>
              <a:latin typeface="Fira Sans"/>
              <a:ea typeface="Fira Sans"/>
              <a:cs typeface="Fira Sans"/>
              <a:sym typeface="Fira Sans"/>
            </a:endParaRPr>
          </a:p>
        </p:txBody>
      </p:sp>
      <p:sp>
        <p:nvSpPr>
          <p:cNvPr id="209" name="Google Shape;209;p19"/>
          <p:cNvSpPr txBox="1"/>
          <p:nvPr/>
        </p:nvSpPr>
        <p:spPr>
          <a:xfrm>
            <a:off x="6731835" y="2657524"/>
            <a:ext cx="1926600" cy="57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Root Mean Square Error</a:t>
            </a:r>
            <a:endParaRPr sz="1200">
              <a:solidFill>
                <a:schemeClr val="dk1"/>
              </a:solidFill>
              <a:latin typeface="Fira Sans Extra Condensed"/>
              <a:ea typeface="Fira Sans Extra Condensed"/>
              <a:cs typeface="Fira Sans Extra Condensed"/>
              <a:sym typeface="Fira Sans Extra Condensed"/>
            </a:endParaRPr>
          </a:p>
          <a:p>
            <a:pPr indent="0" lvl="0" marL="0" rtl="0" algn="r">
              <a:spcBef>
                <a:spcPts val="0"/>
              </a:spcBef>
              <a:spcAft>
                <a:spcPts val="0"/>
              </a:spcAft>
              <a:buNone/>
            </a:pPr>
            <a:r>
              <a:t/>
            </a:r>
            <a:endParaRPr sz="1200">
              <a:solidFill>
                <a:schemeClr val="dk1"/>
              </a:solidFill>
              <a:latin typeface="Fira Sans Extra Condensed"/>
              <a:ea typeface="Fira Sans Extra Condensed"/>
              <a:cs typeface="Fira Sans Extra Condensed"/>
              <a:sym typeface="Fira Sans Extra Condensed"/>
            </a:endParaRPr>
          </a:p>
        </p:txBody>
      </p:sp>
      <p:sp>
        <p:nvSpPr>
          <p:cNvPr id="210" name="Google Shape;210;p19"/>
          <p:cNvSpPr txBox="1"/>
          <p:nvPr/>
        </p:nvSpPr>
        <p:spPr>
          <a:xfrm>
            <a:off x="6671085" y="3947185"/>
            <a:ext cx="1926600" cy="57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Fira Sans Extra Condensed"/>
                <a:ea typeface="Fira Sans Extra Condensed"/>
                <a:cs typeface="Fira Sans Extra Condensed"/>
                <a:sym typeface="Fira Sans Extra Condensed"/>
              </a:rPr>
              <a:t>R2 Score</a:t>
            </a:r>
            <a:endParaRPr sz="1200">
              <a:solidFill>
                <a:schemeClr val="dk1"/>
              </a:solidFill>
              <a:latin typeface="Fira Sans Extra Condensed"/>
              <a:ea typeface="Fira Sans Extra Condensed"/>
              <a:cs typeface="Fira Sans Extra Condensed"/>
              <a:sym typeface="Fira Sans Extra Condensed"/>
            </a:endParaRPr>
          </a:p>
          <a:p>
            <a:pPr indent="0" lvl="0" marL="0" rtl="0" algn="ctr">
              <a:lnSpc>
                <a:spcPct val="115000"/>
              </a:lnSpc>
              <a:spcBef>
                <a:spcPts val="0"/>
              </a:spcBef>
              <a:spcAft>
                <a:spcPts val="1600"/>
              </a:spcAft>
              <a:buNone/>
            </a:pPr>
            <a:r>
              <a:t/>
            </a:r>
            <a:endParaRPr sz="1200">
              <a:solidFill>
                <a:schemeClr val="dk1"/>
              </a:solidFill>
              <a:latin typeface="Fira Sans Extra Condensed"/>
              <a:ea typeface="Fira Sans Extra Condensed"/>
              <a:cs typeface="Fira Sans Extra Condensed"/>
              <a:sym typeface="Fira Sans Extra Condensed"/>
            </a:endParaRPr>
          </a:p>
        </p:txBody>
      </p:sp>
      <p:pic>
        <p:nvPicPr>
          <p:cNvPr id="211" name="Google Shape;211;p19"/>
          <p:cNvPicPr preferRelativeResize="0"/>
          <p:nvPr/>
        </p:nvPicPr>
        <p:blipFill>
          <a:blip r:embed="rId3">
            <a:alphaModFix/>
          </a:blip>
          <a:stretch>
            <a:fillRect/>
          </a:stretch>
        </p:blipFill>
        <p:spPr>
          <a:xfrm>
            <a:off x="882125" y="950238"/>
            <a:ext cx="5906074" cy="39869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0"/>
          <p:cNvPicPr preferRelativeResize="0"/>
          <p:nvPr/>
        </p:nvPicPr>
        <p:blipFill>
          <a:blip r:embed="rId3">
            <a:alphaModFix/>
          </a:blip>
          <a:stretch>
            <a:fillRect/>
          </a:stretch>
        </p:blipFill>
        <p:spPr>
          <a:xfrm>
            <a:off x="2342713" y="1502875"/>
            <a:ext cx="6639685" cy="3397025"/>
          </a:xfrm>
          <a:prstGeom prst="rect">
            <a:avLst/>
          </a:prstGeom>
          <a:noFill/>
          <a:ln>
            <a:noFill/>
          </a:ln>
        </p:spPr>
      </p:pic>
      <p:sp>
        <p:nvSpPr>
          <p:cNvPr id="217" name="Google Shape;217;p20"/>
          <p:cNvSpPr txBox="1"/>
          <p:nvPr/>
        </p:nvSpPr>
        <p:spPr>
          <a:xfrm>
            <a:off x="218975" y="292625"/>
            <a:ext cx="8384100" cy="19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Our recommendations for the top neighborhoods are...</a:t>
            </a:r>
            <a:br>
              <a:rPr b="1" lang="en" sz="2800">
                <a:latin typeface="Fira Sans Extra Condensed"/>
                <a:ea typeface="Fira Sans Extra Condensed"/>
                <a:cs typeface="Fira Sans Extra Condensed"/>
                <a:sym typeface="Fira Sans Extra Condensed"/>
              </a:rPr>
            </a:b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The top 5 neighborhoods that command the highest sale price of houses include:</a:t>
            </a:r>
            <a:endParaRPr sz="1600">
              <a:solidFill>
                <a:schemeClr val="dk1"/>
              </a:solidFill>
              <a:latin typeface="Fira Sans Extra Condensed"/>
              <a:ea typeface="Fira Sans Extra Condensed"/>
              <a:cs typeface="Fira Sans Extra Condensed"/>
              <a:sym typeface="Fira Sans Extra Condensed"/>
            </a:endParaRPr>
          </a:p>
          <a:p>
            <a:pPr indent="-317500" lvl="1" marL="914400" rtl="0" algn="l">
              <a:lnSpc>
                <a:spcPct val="115000"/>
              </a:lnSpc>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Northridge</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1" marL="914400" rtl="0" algn="l">
              <a:lnSpc>
                <a:spcPct val="115000"/>
              </a:lnSpc>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Northridge Heights</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1" marL="914400" rtl="0" algn="l">
              <a:lnSpc>
                <a:spcPct val="115000"/>
              </a:lnSpc>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Stone Brook</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1" marL="914400" rtl="0" algn="l">
              <a:lnSpc>
                <a:spcPct val="115000"/>
              </a:lnSpc>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Timberland</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317500" lvl="1" marL="914400" rtl="0" algn="l">
              <a:lnSpc>
                <a:spcPct val="115000"/>
              </a:lnSpc>
              <a:spcBef>
                <a:spcPts val="0"/>
              </a:spcBef>
              <a:spcAft>
                <a:spcPts val="0"/>
              </a:spcAft>
              <a:buClr>
                <a:schemeClr val="dk1"/>
              </a:buClr>
              <a:buSzPts val="1400"/>
              <a:buFont typeface="Fira Sans Extra Condensed"/>
              <a:buChar char="○"/>
            </a:pPr>
            <a:r>
              <a:rPr lang="en">
                <a:solidFill>
                  <a:schemeClr val="dk1"/>
                </a:solidFill>
                <a:highlight>
                  <a:srgbClr val="FFFFFF"/>
                </a:highlight>
                <a:latin typeface="Fira Sans Extra Condensed"/>
                <a:ea typeface="Fira Sans Extra Condensed"/>
                <a:cs typeface="Fira Sans Extra Condensed"/>
                <a:sym typeface="Fira Sans Extra Condensed"/>
              </a:rPr>
              <a:t>Veenker</a:t>
            </a:r>
            <a:endParaRPr>
              <a:solidFill>
                <a:schemeClr val="dk1"/>
              </a:solidFill>
              <a:highlight>
                <a:srgbClr val="FFFFFF"/>
              </a:highlight>
              <a:latin typeface="Fira Sans Extra Condensed"/>
              <a:ea typeface="Fira Sans Extra Condensed"/>
              <a:cs typeface="Fira Sans Extra Condensed"/>
              <a:sym typeface="Fira Sans Extra Condensed"/>
            </a:endParaRPr>
          </a:p>
          <a:p>
            <a:pPr indent="0" lvl="0" marL="0" rtl="0" algn="l">
              <a:spcBef>
                <a:spcPts val="300"/>
              </a:spcBef>
              <a:spcAft>
                <a:spcPts val="0"/>
              </a:spcAft>
              <a:buNone/>
            </a:pPr>
            <a:r>
              <a:t/>
            </a:r>
            <a:endParaRPr b="1">
              <a:latin typeface="Fira Sans Extra Condensed"/>
              <a:ea typeface="Fira Sans Extra Condensed"/>
              <a:cs typeface="Fira Sans Extra Condensed"/>
              <a:sym typeface="Fira Sans Extra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1"/>
          <p:cNvSpPr txBox="1"/>
          <p:nvPr/>
        </p:nvSpPr>
        <p:spPr>
          <a:xfrm>
            <a:off x="2150771" y="3582374"/>
            <a:ext cx="13089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1"/>
                </a:solidFill>
                <a:latin typeface="Fira Sans Extra Condensed"/>
                <a:ea typeface="Fira Sans Extra Condensed"/>
                <a:cs typeface="Fira Sans Extra Condensed"/>
                <a:sym typeface="Fira Sans Extra Condensed"/>
              </a:rPr>
              <a:t>Above Grade (Ground) Living Area </a:t>
            </a:r>
            <a:r>
              <a:rPr b="1" i="1" lang="en" sz="1600">
                <a:solidFill>
                  <a:schemeClr val="accent1"/>
                </a:solidFill>
                <a:latin typeface="Fira Sans Extra Condensed"/>
                <a:ea typeface="Fira Sans Extra Condensed"/>
                <a:cs typeface="Fira Sans Extra Condensed"/>
                <a:sym typeface="Fira Sans Extra Condensed"/>
              </a:rPr>
              <a:t>(in square feet)</a:t>
            </a:r>
            <a:endParaRPr b="1" i="1" sz="1600">
              <a:solidFill>
                <a:schemeClr val="accent1"/>
              </a:solidFill>
              <a:latin typeface="Fira Sans Extra Condensed"/>
              <a:ea typeface="Fira Sans Extra Condensed"/>
              <a:cs typeface="Fira Sans Extra Condensed"/>
              <a:sym typeface="Fira Sans Extra Condensed"/>
            </a:endParaRPr>
          </a:p>
        </p:txBody>
      </p:sp>
      <p:sp>
        <p:nvSpPr>
          <p:cNvPr id="223" name="Google Shape;223;p21"/>
          <p:cNvSpPr txBox="1"/>
          <p:nvPr/>
        </p:nvSpPr>
        <p:spPr>
          <a:xfrm>
            <a:off x="579300" y="3582374"/>
            <a:ext cx="1308900" cy="66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2"/>
                </a:solidFill>
                <a:latin typeface="Fira Sans Extra Condensed"/>
                <a:ea typeface="Fira Sans Extra Condensed"/>
                <a:cs typeface="Fira Sans Extra Condensed"/>
                <a:sym typeface="Fira Sans Extra Condensed"/>
              </a:rPr>
              <a:t>Overall Quality</a:t>
            </a:r>
            <a:endParaRPr b="1" sz="1600">
              <a:solidFill>
                <a:schemeClr val="accent2"/>
              </a:solidFill>
              <a:latin typeface="Fira Sans Extra Condensed"/>
              <a:ea typeface="Fira Sans Extra Condensed"/>
              <a:cs typeface="Fira Sans Extra Condensed"/>
              <a:sym typeface="Fira Sans Extra Condensed"/>
            </a:endParaRPr>
          </a:p>
        </p:txBody>
      </p:sp>
      <p:sp>
        <p:nvSpPr>
          <p:cNvPr id="224" name="Google Shape;224;p21"/>
          <p:cNvSpPr txBox="1"/>
          <p:nvPr/>
        </p:nvSpPr>
        <p:spPr>
          <a:xfrm>
            <a:off x="3842095" y="3582374"/>
            <a:ext cx="13089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3"/>
                </a:solidFill>
                <a:latin typeface="Fira Sans Extra Condensed"/>
                <a:ea typeface="Fira Sans Extra Condensed"/>
                <a:cs typeface="Fira Sans Extra Condensed"/>
                <a:sym typeface="Fira Sans Extra Condensed"/>
              </a:rPr>
              <a:t>Total Basement </a:t>
            </a:r>
            <a:r>
              <a:rPr b="1" i="1" lang="en" sz="1600">
                <a:solidFill>
                  <a:schemeClr val="accent3"/>
                </a:solidFill>
                <a:latin typeface="Fira Sans Extra Condensed"/>
                <a:ea typeface="Fira Sans Extra Condensed"/>
                <a:cs typeface="Fira Sans Extra Condensed"/>
                <a:sym typeface="Fira Sans Extra Condensed"/>
              </a:rPr>
              <a:t>(in square feet)</a:t>
            </a:r>
            <a:endParaRPr b="1" i="1" sz="1600">
              <a:solidFill>
                <a:schemeClr val="accent3"/>
              </a:solidFill>
              <a:latin typeface="Fira Sans Extra Condensed"/>
              <a:ea typeface="Fira Sans Extra Condensed"/>
              <a:cs typeface="Fira Sans Extra Condensed"/>
              <a:sym typeface="Fira Sans Extra Condensed"/>
            </a:endParaRPr>
          </a:p>
        </p:txBody>
      </p:sp>
      <p:sp>
        <p:nvSpPr>
          <p:cNvPr id="225" name="Google Shape;225;p21"/>
          <p:cNvSpPr txBox="1"/>
          <p:nvPr/>
        </p:nvSpPr>
        <p:spPr>
          <a:xfrm>
            <a:off x="7225189" y="3582374"/>
            <a:ext cx="13089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4"/>
                </a:solidFill>
                <a:latin typeface="Fira Sans Extra Condensed"/>
                <a:ea typeface="Fira Sans Extra Condensed"/>
                <a:cs typeface="Fira Sans Extra Condensed"/>
                <a:sym typeface="Fira Sans Extra Condensed"/>
              </a:rPr>
              <a:t>Age of House</a:t>
            </a:r>
            <a:endParaRPr b="1" sz="1600">
              <a:solidFill>
                <a:schemeClr val="accent4"/>
              </a:solidFill>
              <a:latin typeface="Fira Sans Extra Condensed"/>
              <a:ea typeface="Fira Sans Extra Condensed"/>
              <a:cs typeface="Fira Sans Extra Condensed"/>
              <a:sym typeface="Fira Sans Extra Condensed"/>
            </a:endParaRPr>
          </a:p>
        </p:txBody>
      </p:sp>
      <p:sp>
        <p:nvSpPr>
          <p:cNvPr id="226" name="Google Shape;226;p21"/>
          <p:cNvSpPr txBox="1"/>
          <p:nvPr/>
        </p:nvSpPr>
        <p:spPr>
          <a:xfrm>
            <a:off x="5493525" y="3582374"/>
            <a:ext cx="1308900" cy="66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chemeClr val="accent5"/>
                </a:solidFill>
                <a:latin typeface="Fira Sans Extra Condensed"/>
                <a:ea typeface="Fira Sans Extra Condensed"/>
                <a:cs typeface="Fira Sans Extra Condensed"/>
                <a:sym typeface="Fira Sans Extra Condensed"/>
              </a:rPr>
              <a:t>Age of Remodelling/Addition</a:t>
            </a:r>
            <a:endParaRPr b="1" sz="1600">
              <a:solidFill>
                <a:schemeClr val="accent5"/>
              </a:solidFill>
              <a:latin typeface="Fira Sans Extra Condensed"/>
              <a:ea typeface="Fira Sans Extra Condensed"/>
              <a:cs typeface="Fira Sans Extra Condensed"/>
              <a:sym typeface="Fira Sans Extra Condensed"/>
            </a:endParaRPr>
          </a:p>
        </p:txBody>
      </p:sp>
      <p:sp>
        <p:nvSpPr>
          <p:cNvPr id="227" name="Google Shape;227;p21"/>
          <p:cNvSpPr txBox="1"/>
          <p:nvPr/>
        </p:nvSpPr>
        <p:spPr>
          <a:xfrm>
            <a:off x="7136850" y="1538925"/>
            <a:ext cx="12069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chemeClr val="accent4"/>
                </a:solidFill>
                <a:latin typeface="Fira Sans Extra Condensed"/>
                <a:ea typeface="Fira Sans Extra Condensed"/>
                <a:cs typeface="Fira Sans Extra Condensed"/>
                <a:sym typeface="Fira Sans Extra Condensed"/>
              </a:rPr>
              <a:t>- 295 USD</a:t>
            </a:r>
            <a:endParaRPr b="1" sz="1700">
              <a:solidFill>
                <a:schemeClr val="accent4"/>
              </a:solidFill>
              <a:latin typeface="Fira Sans Extra Condensed"/>
              <a:ea typeface="Fira Sans Extra Condensed"/>
              <a:cs typeface="Fira Sans Extra Condensed"/>
              <a:sym typeface="Fira Sans Extra Condensed"/>
            </a:endParaRPr>
          </a:p>
        </p:txBody>
      </p:sp>
      <p:sp>
        <p:nvSpPr>
          <p:cNvPr id="228" name="Google Shape;228;p21"/>
          <p:cNvSpPr txBox="1"/>
          <p:nvPr/>
        </p:nvSpPr>
        <p:spPr>
          <a:xfrm>
            <a:off x="687550" y="1538925"/>
            <a:ext cx="11301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chemeClr val="accent2"/>
                </a:solidFill>
                <a:latin typeface="Fira Sans Extra Condensed"/>
                <a:ea typeface="Fira Sans Extra Condensed"/>
                <a:cs typeface="Fira Sans Extra Condensed"/>
                <a:sym typeface="Fira Sans Extra Condensed"/>
              </a:rPr>
              <a:t>+ 12</a:t>
            </a:r>
            <a:r>
              <a:rPr b="1" lang="en" sz="1700">
                <a:solidFill>
                  <a:schemeClr val="accent2"/>
                </a:solidFill>
                <a:latin typeface="Fira Sans Extra Condensed"/>
                <a:ea typeface="Fira Sans Extra Condensed"/>
                <a:cs typeface="Fira Sans Extra Condensed"/>
                <a:sym typeface="Fira Sans Extra Condensed"/>
              </a:rPr>
              <a:t>K USD</a:t>
            </a:r>
            <a:endParaRPr b="1" sz="1700">
              <a:solidFill>
                <a:schemeClr val="accent2"/>
              </a:solidFill>
              <a:latin typeface="Fira Sans Extra Condensed"/>
              <a:ea typeface="Fira Sans Extra Condensed"/>
              <a:cs typeface="Fira Sans Extra Condensed"/>
              <a:sym typeface="Fira Sans Extra Condensed"/>
            </a:endParaRPr>
          </a:p>
        </p:txBody>
      </p:sp>
      <p:sp>
        <p:nvSpPr>
          <p:cNvPr id="229" name="Google Shape;229;p21"/>
          <p:cNvSpPr txBox="1"/>
          <p:nvPr/>
        </p:nvSpPr>
        <p:spPr>
          <a:xfrm>
            <a:off x="4006413" y="1538925"/>
            <a:ext cx="9294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chemeClr val="accent3"/>
                </a:solidFill>
                <a:latin typeface="Fira Sans Extra Condensed"/>
                <a:ea typeface="Fira Sans Extra Condensed"/>
                <a:cs typeface="Fira Sans Extra Condensed"/>
                <a:sym typeface="Fira Sans Extra Condensed"/>
              </a:rPr>
              <a:t>+ 22 USD</a:t>
            </a:r>
            <a:endParaRPr b="1" sz="1700">
              <a:solidFill>
                <a:schemeClr val="accent3"/>
              </a:solidFill>
              <a:latin typeface="Fira Sans Extra Condensed"/>
              <a:ea typeface="Fira Sans Extra Condensed"/>
              <a:cs typeface="Fira Sans Extra Condensed"/>
              <a:sym typeface="Fira Sans Extra Condensed"/>
            </a:endParaRPr>
          </a:p>
        </p:txBody>
      </p:sp>
      <p:sp>
        <p:nvSpPr>
          <p:cNvPr id="230" name="Google Shape;230;p21"/>
          <p:cNvSpPr txBox="1"/>
          <p:nvPr/>
        </p:nvSpPr>
        <p:spPr>
          <a:xfrm>
            <a:off x="2269800" y="1538925"/>
            <a:ext cx="9798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700">
                <a:solidFill>
                  <a:schemeClr val="accent1"/>
                </a:solidFill>
                <a:latin typeface="Fira Sans Extra Condensed"/>
                <a:ea typeface="Fira Sans Extra Condensed"/>
                <a:cs typeface="Fira Sans Extra Condensed"/>
                <a:sym typeface="Fira Sans Extra Condensed"/>
              </a:rPr>
              <a:t>+ </a:t>
            </a:r>
            <a:r>
              <a:rPr b="1" lang="en" sz="1700">
                <a:solidFill>
                  <a:schemeClr val="accent1"/>
                </a:solidFill>
                <a:latin typeface="Fira Sans Extra Condensed"/>
                <a:ea typeface="Fira Sans Extra Condensed"/>
                <a:cs typeface="Fira Sans Extra Condensed"/>
                <a:sym typeface="Fira Sans Extra Condensed"/>
              </a:rPr>
              <a:t>35 USD</a:t>
            </a:r>
            <a:endParaRPr b="1" sz="1700">
              <a:solidFill>
                <a:schemeClr val="accent1"/>
              </a:solidFill>
              <a:latin typeface="Fira Sans Extra Condensed"/>
              <a:ea typeface="Fira Sans Extra Condensed"/>
              <a:cs typeface="Fira Sans Extra Condensed"/>
              <a:sym typeface="Fira Sans Extra Condensed"/>
            </a:endParaRPr>
          </a:p>
          <a:p>
            <a:pPr indent="0" lvl="0" marL="0" rtl="0" algn="ctr">
              <a:lnSpc>
                <a:spcPct val="115000"/>
              </a:lnSpc>
              <a:spcBef>
                <a:spcPts val="1600"/>
              </a:spcBef>
              <a:spcAft>
                <a:spcPts val="1600"/>
              </a:spcAft>
              <a:buNone/>
            </a:pPr>
            <a:r>
              <a:t/>
            </a:r>
            <a:endParaRPr b="1" sz="1700">
              <a:solidFill>
                <a:schemeClr val="accent1"/>
              </a:solidFill>
              <a:latin typeface="Fira Sans Extra Condensed"/>
              <a:ea typeface="Fira Sans Extra Condensed"/>
              <a:cs typeface="Fira Sans Extra Condensed"/>
              <a:sym typeface="Fira Sans Extra Condensed"/>
            </a:endParaRPr>
          </a:p>
        </p:txBody>
      </p:sp>
      <p:sp>
        <p:nvSpPr>
          <p:cNvPr id="231" name="Google Shape;231;p21"/>
          <p:cNvSpPr txBox="1"/>
          <p:nvPr/>
        </p:nvSpPr>
        <p:spPr>
          <a:xfrm>
            <a:off x="5611025" y="1538925"/>
            <a:ext cx="1011000" cy="382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700">
                <a:solidFill>
                  <a:schemeClr val="accent5"/>
                </a:solidFill>
                <a:latin typeface="Fira Sans Extra Condensed"/>
                <a:ea typeface="Fira Sans Extra Condensed"/>
                <a:cs typeface="Fira Sans Extra Condensed"/>
                <a:sym typeface="Fira Sans Extra Condensed"/>
              </a:rPr>
              <a:t>- 83 USD </a:t>
            </a:r>
            <a:endParaRPr b="1" sz="1700">
              <a:solidFill>
                <a:schemeClr val="accent5"/>
              </a:solidFill>
              <a:latin typeface="Fira Sans Extra Condensed"/>
              <a:ea typeface="Fira Sans Extra Condensed"/>
              <a:cs typeface="Fira Sans Extra Condensed"/>
              <a:sym typeface="Fira Sans Extra Condensed"/>
            </a:endParaRPr>
          </a:p>
        </p:txBody>
      </p:sp>
      <p:grpSp>
        <p:nvGrpSpPr>
          <p:cNvPr id="232" name="Google Shape;232;p21"/>
          <p:cNvGrpSpPr/>
          <p:nvPr/>
        </p:nvGrpSpPr>
        <p:grpSpPr>
          <a:xfrm>
            <a:off x="2210100" y="2196894"/>
            <a:ext cx="1206900" cy="1206900"/>
            <a:chOff x="533700" y="1968294"/>
            <a:chExt cx="1206900" cy="1206900"/>
          </a:xfrm>
        </p:grpSpPr>
        <p:grpSp>
          <p:nvGrpSpPr>
            <p:cNvPr id="233" name="Google Shape;233;p21"/>
            <p:cNvGrpSpPr/>
            <p:nvPr/>
          </p:nvGrpSpPr>
          <p:grpSpPr>
            <a:xfrm>
              <a:off x="533700" y="1968294"/>
              <a:ext cx="1206900" cy="1206900"/>
              <a:chOff x="457500" y="1968294"/>
              <a:chExt cx="1206900" cy="1206900"/>
            </a:xfrm>
          </p:grpSpPr>
          <p:sp>
            <p:nvSpPr>
              <p:cNvPr id="234" name="Google Shape;234;p21"/>
              <p:cNvSpPr/>
              <p:nvPr/>
            </p:nvSpPr>
            <p:spPr>
              <a:xfrm>
                <a:off x="553226" y="2063994"/>
                <a:ext cx="1015500" cy="10155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rot="5400000">
                <a:off x="756063" y="2268713"/>
                <a:ext cx="609783" cy="606061"/>
              </a:xfrm>
              <a:custGeom>
                <a:rect b="b" l="l" r="r" t="t"/>
                <a:pathLst>
                  <a:path extrusionOk="0" h="4210" w="4236">
                    <a:moveTo>
                      <a:pt x="2118" y="81"/>
                    </a:moveTo>
                    <a:cubicBezTo>
                      <a:pt x="2125" y="81"/>
                      <a:pt x="2132" y="81"/>
                      <a:pt x="2139" y="81"/>
                    </a:cubicBezTo>
                    <a:cubicBezTo>
                      <a:pt x="3254" y="94"/>
                      <a:pt x="4151" y="1011"/>
                      <a:pt x="4140" y="2125"/>
                    </a:cubicBezTo>
                    <a:cubicBezTo>
                      <a:pt x="4129" y="3234"/>
                      <a:pt x="3223" y="4127"/>
                      <a:pt x="2118" y="4127"/>
                    </a:cubicBezTo>
                    <a:cubicBezTo>
                      <a:pt x="2111" y="4127"/>
                      <a:pt x="2104" y="4127"/>
                      <a:pt x="2097" y="4127"/>
                    </a:cubicBezTo>
                    <a:cubicBezTo>
                      <a:pt x="982" y="4115"/>
                      <a:pt x="83" y="3198"/>
                      <a:pt x="94" y="2082"/>
                    </a:cubicBezTo>
                    <a:cubicBezTo>
                      <a:pt x="107" y="974"/>
                      <a:pt x="1012" y="81"/>
                      <a:pt x="2118" y="81"/>
                    </a:cubicBezTo>
                    <a:close/>
                    <a:moveTo>
                      <a:pt x="2117" y="0"/>
                    </a:moveTo>
                    <a:cubicBezTo>
                      <a:pt x="967" y="0"/>
                      <a:pt x="26" y="929"/>
                      <a:pt x="13" y="2082"/>
                    </a:cubicBezTo>
                    <a:cubicBezTo>
                      <a:pt x="0" y="3243"/>
                      <a:pt x="933" y="4197"/>
                      <a:pt x="2095" y="4210"/>
                    </a:cubicBezTo>
                    <a:cubicBezTo>
                      <a:pt x="2102" y="4210"/>
                      <a:pt x="2109" y="4210"/>
                      <a:pt x="2116" y="4210"/>
                    </a:cubicBezTo>
                    <a:cubicBezTo>
                      <a:pt x="3266" y="4210"/>
                      <a:pt x="4211" y="3281"/>
                      <a:pt x="4222" y="2127"/>
                    </a:cubicBezTo>
                    <a:cubicBezTo>
                      <a:pt x="4235" y="967"/>
                      <a:pt x="3301" y="14"/>
                      <a:pt x="2140" y="0"/>
                    </a:cubicBezTo>
                    <a:cubicBezTo>
                      <a:pt x="2132" y="0"/>
                      <a:pt x="2125" y="0"/>
                      <a:pt x="2117" y="0"/>
                    </a:cubicBez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457500" y="1968294"/>
                <a:ext cx="1206900" cy="1206900"/>
              </a:xfrm>
              <a:prstGeom prst="blockArc">
                <a:avLst>
                  <a:gd fmla="val 16274772" name="adj1"/>
                  <a:gd fmla="val 21331476" name="adj2"/>
                  <a:gd fmla="val 12523"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 name="Google Shape;237;p21"/>
            <p:cNvGrpSpPr/>
            <p:nvPr/>
          </p:nvGrpSpPr>
          <p:grpSpPr>
            <a:xfrm>
              <a:off x="963447" y="2390989"/>
              <a:ext cx="347410" cy="345306"/>
              <a:chOff x="-6689825" y="3992050"/>
              <a:chExt cx="293025" cy="291250"/>
            </a:xfrm>
          </p:grpSpPr>
          <p:sp>
            <p:nvSpPr>
              <p:cNvPr id="238" name="Google Shape;238;p21"/>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 name="Google Shape;250;p21"/>
          <p:cNvGrpSpPr/>
          <p:nvPr/>
        </p:nvGrpSpPr>
        <p:grpSpPr>
          <a:xfrm>
            <a:off x="7204669" y="2196894"/>
            <a:ext cx="1206900" cy="1206900"/>
            <a:chOff x="5680669" y="1968294"/>
            <a:chExt cx="1206900" cy="1206900"/>
          </a:xfrm>
        </p:grpSpPr>
        <p:grpSp>
          <p:nvGrpSpPr>
            <p:cNvPr id="251" name="Google Shape;251;p21"/>
            <p:cNvGrpSpPr/>
            <p:nvPr/>
          </p:nvGrpSpPr>
          <p:grpSpPr>
            <a:xfrm>
              <a:off x="5680669" y="1968294"/>
              <a:ext cx="1206900" cy="1206900"/>
              <a:chOff x="5333750" y="1968294"/>
              <a:chExt cx="1206900" cy="1206900"/>
            </a:xfrm>
          </p:grpSpPr>
          <p:sp>
            <p:nvSpPr>
              <p:cNvPr id="252" name="Google Shape;252;p21"/>
              <p:cNvSpPr/>
              <p:nvPr/>
            </p:nvSpPr>
            <p:spPr>
              <a:xfrm>
                <a:off x="5429476" y="2063994"/>
                <a:ext cx="1015500" cy="10155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rot="5400000">
                <a:off x="5632313" y="2268713"/>
                <a:ext cx="609783" cy="606061"/>
              </a:xfrm>
              <a:custGeom>
                <a:rect b="b" l="l" r="r" t="t"/>
                <a:pathLst>
                  <a:path extrusionOk="0" h="4210" w="4236">
                    <a:moveTo>
                      <a:pt x="2118" y="81"/>
                    </a:moveTo>
                    <a:cubicBezTo>
                      <a:pt x="2125" y="81"/>
                      <a:pt x="2132" y="81"/>
                      <a:pt x="2139" y="81"/>
                    </a:cubicBezTo>
                    <a:cubicBezTo>
                      <a:pt x="3254" y="94"/>
                      <a:pt x="4151" y="1011"/>
                      <a:pt x="4140" y="2125"/>
                    </a:cubicBezTo>
                    <a:cubicBezTo>
                      <a:pt x="4129" y="3234"/>
                      <a:pt x="3223" y="4127"/>
                      <a:pt x="2118" y="4127"/>
                    </a:cubicBezTo>
                    <a:cubicBezTo>
                      <a:pt x="2111" y="4127"/>
                      <a:pt x="2104" y="4127"/>
                      <a:pt x="2097" y="4127"/>
                    </a:cubicBezTo>
                    <a:cubicBezTo>
                      <a:pt x="982" y="4115"/>
                      <a:pt x="83" y="3198"/>
                      <a:pt x="94" y="2082"/>
                    </a:cubicBezTo>
                    <a:cubicBezTo>
                      <a:pt x="107" y="974"/>
                      <a:pt x="1012" y="81"/>
                      <a:pt x="2118" y="81"/>
                    </a:cubicBezTo>
                    <a:close/>
                    <a:moveTo>
                      <a:pt x="2117" y="0"/>
                    </a:moveTo>
                    <a:cubicBezTo>
                      <a:pt x="967" y="0"/>
                      <a:pt x="26" y="929"/>
                      <a:pt x="13" y="2082"/>
                    </a:cubicBezTo>
                    <a:cubicBezTo>
                      <a:pt x="0" y="3243"/>
                      <a:pt x="933" y="4197"/>
                      <a:pt x="2095" y="4210"/>
                    </a:cubicBezTo>
                    <a:cubicBezTo>
                      <a:pt x="2102" y="4210"/>
                      <a:pt x="2109" y="4210"/>
                      <a:pt x="2116" y="4210"/>
                    </a:cubicBezTo>
                    <a:cubicBezTo>
                      <a:pt x="3266" y="4210"/>
                      <a:pt x="4211" y="3281"/>
                      <a:pt x="4222" y="2127"/>
                    </a:cubicBezTo>
                    <a:cubicBezTo>
                      <a:pt x="4235" y="967"/>
                      <a:pt x="3301" y="14"/>
                      <a:pt x="2140" y="0"/>
                    </a:cubicBezTo>
                    <a:cubicBezTo>
                      <a:pt x="2132" y="0"/>
                      <a:pt x="2125" y="0"/>
                      <a:pt x="2117" y="0"/>
                    </a:cubicBez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5333750" y="1968294"/>
                <a:ext cx="1206900" cy="1206900"/>
              </a:xfrm>
              <a:prstGeom prst="blockArc">
                <a:avLst>
                  <a:gd fmla="val 3871451" name="adj1"/>
                  <a:gd fmla="val 16069129" name="adj2"/>
                  <a:gd fmla="val 15018" name="adj3"/>
                </a:avLst>
              </a:prstGeom>
              <a:solidFill>
                <a:srgbClr val="FDFCFD"/>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 name="Google Shape;255;p21"/>
            <p:cNvGrpSpPr/>
            <p:nvPr/>
          </p:nvGrpSpPr>
          <p:grpSpPr>
            <a:xfrm>
              <a:off x="6109492" y="2390870"/>
              <a:ext cx="349248" cy="345543"/>
              <a:chOff x="-1182750" y="3962900"/>
              <a:chExt cx="294575" cy="291450"/>
            </a:xfrm>
          </p:grpSpPr>
          <p:sp>
            <p:nvSpPr>
              <p:cNvPr id="256" name="Google Shape;256;p21"/>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3" name="Google Shape;263;p21"/>
          <p:cNvGrpSpPr/>
          <p:nvPr/>
        </p:nvGrpSpPr>
        <p:grpSpPr>
          <a:xfrm>
            <a:off x="5491325" y="2196894"/>
            <a:ext cx="1206900" cy="1206900"/>
            <a:chOff x="7396325" y="1968294"/>
            <a:chExt cx="1206900" cy="1206900"/>
          </a:xfrm>
        </p:grpSpPr>
        <p:grpSp>
          <p:nvGrpSpPr>
            <p:cNvPr id="264" name="Google Shape;264;p21"/>
            <p:cNvGrpSpPr/>
            <p:nvPr/>
          </p:nvGrpSpPr>
          <p:grpSpPr>
            <a:xfrm>
              <a:off x="7396325" y="1968294"/>
              <a:ext cx="1206900" cy="1206900"/>
              <a:chOff x="7241675" y="1968294"/>
              <a:chExt cx="1206900" cy="1206900"/>
            </a:xfrm>
          </p:grpSpPr>
          <p:sp>
            <p:nvSpPr>
              <p:cNvPr id="265" name="Google Shape;265;p21"/>
              <p:cNvSpPr/>
              <p:nvPr/>
            </p:nvSpPr>
            <p:spPr>
              <a:xfrm>
                <a:off x="7337401" y="2063994"/>
                <a:ext cx="1015500" cy="10155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rot="5400000">
                <a:off x="7540238" y="2268713"/>
                <a:ext cx="609783" cy="606061"/>
              </a:xfrm>
              <a:custGeom>
                <a:rect b="b" l="l" r="r" t="t"/>
                <a:pathLst>
                  <a:path extrusionOk="0" h="4210" w="4236">
                    <a:moveTo>
                      <a:pt x="2118" y="81"/>
                    </a:moveTo>
                    <a:cubicBezTo>
                      <a:pt x="2125" y="81"/>
                      <a:pt x="2132" y="81"/>
                      <a:pt x="2139" y="81"/>
                    </a:cubicBezTo>
                    <a:cubicBezTo>
                      <a:pt x="3254" y="94"/>
                      <a:pt x="4151" y="1011"/>
                      <a:pt x="4140" y="2125"/>
                    </a:cubicBezTo>
                    <a:cubicBezTo>
                      <a:pt x="4129" y="3234"/>
                      <a:pt x="3223" y="4127"/>
                      <a:pt x="2118" y="4127"/>
                    </a:cubicBezTo>
                    <a:cubicBezTo>
                      <a:pt x="2111" y="4127"/>
                      <a:pt x="2104" y="4127"/>
                      <a:pt x="2097" y="4127"/>
                    </a:cubicBezTo>
                    <a:cubicBezTo>
                      <a:pt x="982" y="4115"/>
                      <a:pt x="83" y="3198"/>
                      <a:pt x="94" y="2082"/>
                    </a:cubicBezTo>
                    <a:cubicBezTo>
                      <a:pt x="107" y="974"/>
                      <a:pt x="1012" y="81"/>
                      <a:pt x="2118" y="81"/>
                    </a:cubicBezTo>
                    <a:close/>
                    <a:moveTo>
                      <a:pt x="2117" y="0"/>
                    </a:moveTo>
                    <a:cubicBezTo>
                      <a:pt x="967" y="0"/>
                      <a:pt x="26" y="929"/>
                      <a:pt x="13" y="2082"/>
                    </a:cubicBezTo>
                    <a:cubicBezTo>
                      <a:pt x="0" y="3243"/>
                      <a:pt x="933" y="4197"/>
                      <a:pt x="2095" y="4210"/>
                    </a:cubicBezTo>
                    <a:cubicBezTo>
                      <a:pt x="2102" y="4210"/>
                      <a:pt x="2109" y="4210"/>
                      <a:pt x="2116" y="4210"/>
                    </a:cubicBezTo>
                    <a:cubicBezTo>
                      <a:pt x="3266" y="4210"/>
                      <a:pt x="4211" y="3281"/>
                      <a:pt x="4222" y="2127"/>
                    </a:cubicBezTo>
                    <a:cubicBezTo>
                      <a:pt x="4235" y="967"/>
                      <a:pt x="3301" y="14"/>
                      <a:pt x="2140" y="0"/>
                    </a:cubicBezTo>
                    <a:cubicBezTo>
                      <a:pt x="2132" y="0"/>
                      <a:pt x="2125" y="0"/>
                      <a:pt x="2117" y="0"/>
                    </a:cubicBez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7241675" y="1968294"/>
                <a:ext cx="1206900" cy="1206900"/>
              </a:xfrm>
              <a:prstGeom prst="blockArc">
                <a:avLst>
                  <a:gd fmla="val 7546451" name="adj1"/>
                  <a:gd fmla="val 16066192" name="adj2"/>
                  <a:gd fmla="val 12844" name="adj3"/>
                </a:avLst>
              </a:prstGeom>
              <a:solidFill>
                <a:srgbClr val="FDFCFD"/>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 name="Google Shape;268;p21"/>
            <p:cNvGrpSpPr/>
            <p:nvPr/>
          </p:nvGrpSpPr>
          <p:grpSpPr>
            <a:xfrm>
              <a:off x="7846634" y="2390870"/>
              <a:ext cx="350197" cy="345543"/>
              <a:chOff x="-1951475" y="3597450"/>
              <a:chExt cx="295375" cy="291450"/>
            </a:xfrm>
          </p:grpSpPr>
          <p:sp>
            <p:nvSpPr>
              <p:cNvPr id="269" name="Google Shape;269;p21"/>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73" name="Google Shape;273;p21"/>
          <p:cNvGrpSpPr/>
          <p:nvPr/>
        </p:nvGrpSpPr>
        <p:grpSpPr>
          <a:xfrm>
            <a:off x="649156" y="2196894"/>
            <a:ext cx="1206900" cy="1206900"/>
            <a:chOff x="2249356" y="1968294"/>
            <a:chExt cx="1206900" cy="1206900"/>
          </a:xfrm>
        </p:grpSpPr>
        <p:grpSp>
          <p:nvGrpSpPr>
            <p:cNvPr id="274" name="Google Shape;274;p21"/>
            <p:cNvGrpSpPr/>
            <p:nvPr/>
          </p:nvGrpSpPr>
          <p:grpSpPr>
            <a:xfrm>
              <a:off x="2249356" y="1968294"/>
              <a:ext cx="1206900" cy="1206900"/>
              <a:chOff x="1989500" y="1968294"/>
              <a:chExt cx="1206900" cy="1206900"/>
            </a:xfrm>
          </p:grpSpPr>
          <p:sp>
            <p:nvSpPr>
              <p:cNvPr id="275" name="Google Shape;275;p21"/>
              <p:cNvSpPr/>
              <p:nvPr/>
            </p:nvSpPr>
            <p:spPr>
              <a:xfrm>
                <a:off x="2085226" y="2063994"/>
                <a:ext cx="1015500" cy="10155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rot="5400000">
                <a:off x="2288063" y="2268713"/>
                <a:ext cx="609783" cy="606061"/>
              </a:xfrm>
              <a:custGeom>
                <a:rect b="b" l="l" r="r" t="t"/>
                <a:pathLst>
                  <a:path extrusionOk="0" h="4210" w="4236">
                    <a:moveTo>
                      <a:pt x="2118" y="81"/>
                    </a:moveTo>
                    <a:cubicBezTo>
                      <a:pt x="2125" y="81"/>
                      <a:pt x="2132" y="81"/>
                      <a:pt x="2139" y="81"/>
                    </a:cubicBezTo>
                    <a:cubicBezTo>
                      <a:pt x="3254" y="94"/>
                      <a:pt x="4151" y="1011"/>
                      <a:pt x="4140" y="2125"/>
                    </a:cubicBezTo>
                    <a:cubicBezTo>
                      <a:pt x="4129" y="3234"/>
                      <a:pt x="3223" y="4127"/>
                      <a:pt x="2118" y="4127"/>
                    </a:cubicBezTo>
                    <a:cubicBezTo>
                      <a:pt x="2111" y="4127"/>
                      <a:pt x="2104" y="4127"/>
                      <a:pt x="2097" y="4127"/>
                    </a:cubicBezTo>
                    <a:cubicBezTo>
                      <a:pt x="982" y="4115"/>
                      <a:pt x="83" y="3198"/>
                      <a:pt x="94" y="2082"/>
                    </a:cubicBezTo>
                    <a:cubicBezTo>
                      <a:pt x="107" y="974"/>
                      <a:pt x="1012" y="81"/>
                      <a:pt x="2118" y="81"/>
                    </a:cubicBezTo>
                    <a:close/>
                    <a:moveTo>
                      <a:pt x="2117" y="0"/>
                    </a:moveTo>
                    <a:cubicBezTo>
                      <a:pt x="967" y="0"/>
                      <a:pt x="26" y="929"/>
                      <a:pt x="13" y="2082"/>
                    </a:cubicBezTo>
                    <a:cubicBezTo>
                      <a:pt x="0" y="3243"/>
                      <a:pt x="933" y="4197"/>
                      <a:pt x="2095" y="4210"/>
                    </a:cubicBezTo>
                    <a:cubicBezTo>
                      <a:pt x="2102" y="4210"/>
                      <a:pt x="2109" y="4210"/>
                      <a:pt x="2116" y="4210"/>
                    </a:cubicBezTo>
                    <a:cubicBezTo>
                      <a:pt x="3266" y="4210"/>
                      <a:pt x="4211" y="3281"/>
                      <a:pt x="4222" y="2127"/>
                    </a:cubicBezTo>
                    <a:cubicBezTo>
                      <a:pt x="4235" y="967"/>
                      <a:pt x="3301" y="14"/>
                      <a:pt x="2140" y="0"/>
                    </a:cubicBezTo>
                    <a:cubicBezTo>
                      <a:pt x="2132" y="0"/>
                      <a:pt x="2125" y="0"/>
                      <a:pt x="2117" y="0"/>
                    </a:cubicBez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1989500" y="1968294"/>
                <a:ext cx="1206900" cy="1206900"/>
              </a:xfrm>
              <a:prstGeom prst="blockArc">
                <a:avLst>
                  <a:gd fmla="val 16274772" name="adj1"/>
                  <a:gd fmla="val 15163810" name="adj2"/>
                  <a:gd fmla="val 14532" name="adj3"/>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21"/>
            <p:cNvGrpSpPr/>
            <p:nvPr/>
          </p:nvGrpSpPr>
          <p:grpSpPr>
            <a:xfrm>
              <a:off x="2679587" y="2390411"/>
              <a:ext cx="346462" cy="346462"/>
              <a:chOff x="-804700" y="3226500"/>
              <a:chExt cx="292225" cy="292225"/>
            </a:xfrm>
          </p:grpSpPr>
          <p:sp>
            <p:nvSpPr>
              <p:cNvPr id="279" name="Google Shape;279;p21"/>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6" name="Google Shape;286;p21"/>
          <p:cNvGrpSpPr/>
          <p:nvPr/>
        </p:nvGrpSpPr>
        <p:grpSpPr>
          <a:xfrm>
            <a:off x="3888813" y="2196894"/>
            <a:ext cx="1206900" cy="1206900"/>
            <a:chOff x="3965013" y="1968294"/>
            <a:chExt cx="1206900" cy="1206900"/>
          </a:xfrm>
        </p:grpSpPr>
        <p:grpSp>
          <p:nvGrpSpPr>
            <p:cNvPr id="287" name="Google Shape;287;p21"/>
            <p:cNvGrpSpPr/>
            <p:nvPr/>
          </p:nvGrpSpPr>
          <p:grpSpPr>
            <a:xfrm>
              <a:off x="3965013" y="1968294"/>
              <a:ext cx="1206900" cy="1206900"/>
              <a:chOff x="3801750" y="1968294"/>
              <a:chExt cx="1206900" cy="1206900"/>
            </a:xfrm>
          </p:grpSpPr>
          <p:sp>
            <p:nvSpPr>
              <p:cNvPr id="288" name="Google Shape;288;p21"/>
              <p:cNvSpPr/>
              <p:nvPr/>
            </p:nvSpPr>
            <p:spPr>
              <a:xfrm>
                <a:off x="3897476" y="2063994"/>
                <a:ext cx="1015500" cy="1015500"/>
              </a:xfrm>
              <a:prstGeom prst="ellipse">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rot="5400000">
                <a:off x="4100313" y="2268713"/>
                <a:ext cx="609783" cy="606061"/>
              </a:xfrm>
              <a:custGeom>
                <a:rect b="b" l="l" r="r" t="t"/>
                <a:pathLst>
                  <a:path extrusionOk="0" h="4210" w="4236">
                    <a:moveTo>
                      <a:pt x="2118" y="81"/>
                    </a:moveTo>
                    <a:cubicBezTo>
                      <a:pt x="2125" y="81"/>
                      <a:pt x="2132" y="81"/>
                      <a:pt x="2139" y="81"/>
                    </a:cubicBezTo>
                    <a:cubicBezTo>
                      <a:pt x="3254" y="94"/>
                      <a:pt x="4151" y="1011"/>
                      <a:pt x="4140" y="2125"/>
                    </a:cubicBezTo>
                    <a:cubicBezTo>
                      <a:pt x="4129" y="3234"/>
                      <a:pt x="3223" y="4127"/>
                      <a:pt x="2118" y="4127"/>
                    </a:cubicBezTo>
                    <a:cubicBezTo>
                      <a:pt x="2111" y="4127"/>
                      <a:pt x="2104" y="4127"/>
                      <a:pt x="2097" y="4127"/>
                    </a:cubicBezTo>
                    <a:cubicBezTo>
                      <a:pt x="982" y="4115"/>
                      <a:pt x="83" y="3198"/>
                      <a:pt x="94" y="2082"/>
                    </a:cubicBezTo>
                    <a:cubicBezTo>
                      <a:pt x="107" y="974"/>
                      <a:pt x="1012" y="81"/>
                      <a:pt x="2118" y="81"/>
                    </a:cubicBezTo>
                    <a:close/>
                    <a:moveTo>
                      <a:pt x="2117" y="0"/>
                    </a:moveTo>
                    <a:cubicBezTo>
                      <a:pt x="967" y="0"/>
                      <a:pt x="26" y="929"/>
                      <a:pt x="13" y="2082"/>
                    </a:cubicBezTo>
                    <a:cubicBezTo>
                      <a:pt x="0" y="3243"/>
                      <a:pt x="933" y="4197"/>
                      <a:pt x="2095" y="4210"/>
                    </a:cubicBezTo>
                    <a:cubicBezTo>
                      <a:pt x="2102" y="4210"/>
                      <a:pt x="2109" y="4210"/>
                      <a:pt x="2116" y="4210"/>
                    </a:cubicBezTo>
                    <a:cubicBezTo>
                      <a:pt x="3266" y="4210"/>
                      <a:pt x="4211" y="3281"/>
                      <a:pt x="4222" y="2127"/>
                    </a:cubicBezTo>
                    <a:cubicBezTo>
                      <a:pt x="4235" y="967"/>
                      <a:pt x="3301" y="14"/>
                      <a:pt x="2140" y="0"/>
                    </a:cubicBezTo>
                    <a:cubicBezTo>
                      <a:pt x="2132" y="0"/>
                      <a:pt x="2125" y="0"/>
                      <a:pt x="2117" y="0"/>
                    </a:cubicBezTo>
                    <a:close/>
                  </a:path>
                </a:pathLst>
              </a:custGeom>
              <a:solidFill>
                <a:srgbClr val="D1D3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1"/>
              <p:cNvSpPr/>
              <p:nvPr/>
            </p:nvSpPr>
            <p:spPr>
              <a:xfrm>
                <a:off x="3801750" y="1968294"/>
                <a:ext cx="1206900" cy="1206900"/>
              </a:xfrm>
              <a:prstGeom prst="blockArc">
                <a:avLst>
                  <a:gd fmla="val 16274772" name="adj1"/>
                  <a:gd fmla="val 19833694" name="adj2"/>
                  <a:gd fmla="val 14223" name="adj3"/>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 name="Google Shape;291;p21"/>
            <p:cNvGrpSpPr/>
            <p:nvPr/>
          </p:nvGrpSpPr>
          <p:grpSpPr>
            <a:xfrm>
              <a:off x="4415318" y="2389937"/>
              <a:ext cx="306300" cy="347410"/>
              <a:chOff x="-1575775" y="3238300"/>
              <a:chExt cx="258350" cy="293025"/>
            </a:xfrm>
          </p:grpSpPr>
          <p:sp>
            <p:nvSpPr>
              <p:cNvPr id="292" name="Google Shape;292;p21"/>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1"/>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7" name="Google Shape;297;p21"/>
          <p:cNvSpPr txBox="1"/>
          <p:nvPr/>
        </p:nvSpPr>
        <p:spPr>
          <a:xfrm>
            <a:off x="218925" y="292625"/>
            <a:ext cx="8528400" cy="10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latin typeface="Fira Sans Extra Condensed"/>
                <a:ea typeface="Fira Sans Extra Condensed"/>
                <a:cs typeface="Fira Sans Extra Condensed"/>
                <a:sym typeface="Fira Sans Extra Condensed"/>
              </a:rPr>
              <a:t>Our recommendations for the top features are...</a:t>
            </a:r>
            <a:br>
              <a:rPr b="1" lang="en" sz="2800">
                <a:latin typeface="Fira Sans Extra Condensed"/>
                <a:ea typeface="Fira Sans Extra Condensed"/>
                <a:cs typeface="Fira Sans Extra Condensed"/>
                <a:sym typeface="Fira Sans Extra Condensed"/>
              </a:rPr>
            </a:br>
            <a:endParaRPr sz="1600">
              <a:solidFill>
                <a:schemeClr val="dk1"/>
              </a:solidFill>
              <a:latin typeface="Fira Sans Extra Condensed"/>
              <a:ea typeface="Fira Sans Extra Condensed"/>
              <a:cs typeface="Fira Sans Extra Condensed"/>
              <a:sym typeface="Fira Sans Extra Condensed"/>
            </a:endParaRPr>
          </a:p>
          <a:p>
            <a:pPr indent="-330200" lvl="0" marL="457200" rtl="0" algn="l">
              <a:lnSpc>
                <a:spcPct val="115000"/>
              </a:lnSpc>
              <a:spcBef>
                <a:spcPts val="0"/>
              </a:spcBef>
              <a:spcAft>
                <a:spcPts val="0"/>
              </a:spcAft>
              <a:buClr>
                <a:schemeClr val="dk1"/>
              </a:buClr>
              <a:buSzPts val="1600"/>
              <a:buFont typeface="Fira Sans Extra Condensed"/>
              <a:buChar char="●"/>
            </a:pPr>
            <a:r>
              <a:rPr lang="en" sz="1600">
                <a:solidFill>
                  <a:schemeClr val="dk1"/>
                </a:solidFill>
                <a:latin typeface="Fira Sans Extra Condensed"/>
                <a:ea typeface="Fira Sans Extra Condensed"/>
                <a:cs typeface="Fira Sans Extra Condensed"/>
                <a:sym typeface="Fira Sans Extra Condensed"/>
              </a:rPr>
              <a:t>For every unit increase in the following features, the expected fluctuations in sale prices are:</a:t>
            </a:r>
            <a:endParaRPr b="1">
              <a:latin typeface="Fira Sans Extra Condensed"/>
              <a:ea typeface="Fira Sans Extra Condensed"/>
              <a:cs typeface="Fira Sans Extra Condensed"/>
              <a:sym typeface="Fira Sans Extra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I/UX Infographics by Slidesgo">
  <a:themeElements>
    <a:clrScheme name="Simple Light">
      <a:dk1>
        <a:srgbClr val="000000"/>
      </a:dk1>
      <a:lt1>
        <a:srgbClr val="FFFFFF"/>
      </a:lt1>
      <a:dk2>
        <a:srgbClr val="595959"/>
      </a:dk2>
      <a:lt2>
        <a:srgbClr val="EEEEEE"/>
      </a:lt2>
      <a:accent1>
        <a:srgbClr val="4B8DFE"/>
      </a:accent1>
      <a:accent2>
        <a:srgbClr val="7EE7EB"/>
      </a:accent2>
      <a:accent3>
        <a:srgbClr val="633DE8"/>
      </a:accent3>
      <a:accent4>
        <a:srgbClr val="9989F6"/>
      </a:accent4>
      <a:accent5>
        <a:srgbClr val="FF4F7B"/>
      </a:accent5>
      <a:accent6>
        <a:srgbClr val="F291B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